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1"/>
  </p:notesMasterIdLst>
  <p:handoutMasterIdLst>
    <p:handoutMasterId r:id="rId22"/>
  </p:handoutMasterIdLst>
  <p:sldIdLst>
    <p:sldId id="256" r:id="rId2"/>
    <p:sldId id="259" r:id="rId3"/>
    <p:sldId id="257" r:id="rId4"/>
    <p:sldId id="260" r:id="rId5"/>
    <p:sldId id="262" r:id="rId6"/>
    <p:sldId id="263" r:id="rId7"/>
    <p:sldId id="265" r:id="rId8"/>
    <p:sldId id="264" r:id="rId9"/>
    <p:sldId id="273" r:id="rId10"/>
    <p:sldId id="274" r:id="rId11"/>
    <p:sldId id="272" r:id="rId12"/>
    <p:sldId id="275" r:id="rId13"/>
    <p:sldId id="261" r:id="rId14"/>
    <p:sldId id="258" r:id="rId15"/>
    <p:sldId id="266" r:id="rId16"/>
    <p:sldId id="268" r:id="rId17"/>
    <p:sldId id="269" r:id="rId18"/>
    <p:sldId id="271"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4FA065D7-4E80-4AB1-B376-AE0C9B0B5D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a:extLst>
              <a:ext uri="{FF2B5EF4-FFF2-40B4-BE49-F238E27FC236}">
                <a16:creationId xmlns:a16="http://schemas.microsoft.com/office/drawing/2014/main" id="{5AF1DC21-FBCB-4414-A427-2069838211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71A18-791E-42BC-B456-DFCB213FF897}" type="datetimeFigureOut">
              <a:rPr lang="en-GB" smtClean="0"/>
              <a:t>30/07/2020</a:t>
            </a:fld>
            <a:endParaRPr lang="en-GB"/>
          </a:p>
        </p:txBody>
      </p:sp>
      <p:sp>
        <p:nvSpPr>
          <p:cNvPr id="4" name="Marcador de Posição do Rodapé 3">
            <a:extLst>
              <a:ext uri="{FF2B5EF4-FFF2-40B4-BE49-F238E27FC236}">
                <a16:creationId xmlns:a16="http://schemas.microsoft.com/office/drawing/2014/main" id="{00983C7B-E3B1-4075-B1E9-B75132B435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C3D2A94-4386-4FBD-8F42-ADDAEB13C1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87C733-0087-4DF6-B83F-5E89AAE2BE24}" type="slidenum">
              <a:rPr lang="en-GB" smtClean="0"/>
              <a:t>‹nº›</a:t>
            </a:fld>
            <a:endParaRPr lang="en-GB"/>
          </a:p>
        </p:txBody>
      </p:sp>
    </p:spTree>
    <p:extLst>
      <p:ext uri="{BB962C8B-B14F-4D97-AF65-F5344CB8AC3E}">
        <p14:creationId xmlns:p14="http://schemas.microsoft.com/office/powerpoint/2010/main" val="137502553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70D78-7188-4AB6-962F-6103E6645A5A}" type="datetimeFigureOut">
              <a:rPr lang="en-GB" smtClean="0"/>
              <a:t>30/07/2020</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18515-3BC5-4BAC-8501-4CD0E474371D}" type="slidenum">
              <a:rPr lang="en-GB" smtClean="0"/>
              <a:t>‹nº›</a:t>
            </a:fld>
            <a:endParaRPr lang="en-GB"/>
          </a:p>
        </p:txBody>
      </p:sp>
    </p:spTree>
    <p:extLst>
      <p:ext uri="{BB962C8B-B14F-4D97-AF65-F5344CB8AC3E}">
        <p14:creationId xmlns:p14="http://schemas.microsoft.com/office/powerpoint/2010/main" val="194928871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9E480-6B44-4CC9-9D0B-2960318EE4F6}"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715842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C15B576-BA51-4482-B245-94D0CD27E1F2}"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37515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B01DFB78-B1A9-4F1E-8516-DF35CC5404E1}"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00862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pt-PT"/>
              <a:t>Clique para editar o estilo de título do Modelo Global</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91BF734A-DE1F-46E7-ABE3-3325F969A588}"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3493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E8D7E77D-B020-4903-BB93-61F42E0ED072}"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78350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pt-PT"/>
              <a:t>Clique para editar o estilo de título do Modelo Global</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AC731992-9190-46CB-86CF-10AC2719C567}"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71113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pt-PT"/>
              <a:t>Clique para editar o estilo de título do Modelo Global</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90033B0B-6373-4F43-A2D6-8E0357B1222D}"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297759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C5768BB8-8A7E-432F-955E-CC380C925F3C}"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65612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600EF789-93F6-4467-A41B-7A1CC1BFF226}"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54713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F770486-89F5-465B-9D02-6D68FF25BF84}"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58234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5DE3D7D7-B972-433A-9F2A-794925C50340}"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01562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9FD20FBB-3992-4170-8B97-6849247CCD59}"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59116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04E024AA-155E-454E-9C83-5DAB7E83D129}" type="datetime1">
              <a:rPr lang="en-GB" smtClean="0"/>
              <a:t>30/07/2020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25022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97F1F1F-A506-4BF2-A3C8-BEB01E6C646A}"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30833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2FEE3-F3CD-4457-B237-E77DFDA0B38F}" type="datetime1">
              <a:rPr lang="en-GB" smtClean="0"/>
              <a:t>30/07/2020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48799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7B7A5178-2E54-4B31-BD99-D75F678F6175}"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126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ACD1D61-8F6E-40BC-A3DB-7A3BC96ADF36}"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252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F8572DB-23C2-4C9A-B727-CF8B3B7CA3CB}" type="datetime1">
              <a:rPr lang="en-GB" smtClean="0"/>
              <a:t>30/07/2020</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D363E0-5191-4ABE-9948-3E0C89764D3B}" type="slidenum">
              <a:rPr lang="en-GB" smtClean="0"/>
              <a:t>‹nº›</a:t>
            </a:fld>
            <a:endParaRPr lang="en-GB"/>
          </a:p>
        </p:txBody>
      </p:sp>
    </p:spTree>
    <p:extLst>
      <p:ext uri="{BB962C8B-B14F-4D97-AF65-F5344CB8AC3E}">
        <p14:creationId xmlns:p14="http://schemas.microsoft.com/office/powerpoint/2010/main" val="102830829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A6E3B-2C83-44E7-A4F7-41440ECF1E4A}"/>
              </a:ext>
            </a:extLst>
          </p:cNvPr>
          <p:cNvSpPr>
            <a:spLocks noGrp="1"/>
          </p:cNvSpPr>
          <p:nvPr>
            <p:ph type="ctrTitle"/>
          </p:nvPr>
        </p:nvSpPr>
        <p:spPr>
          <a:xfrm>
            <a:off x="1370693" y="473400"/>
            <a:ext cx="9440034" cy="1828801"/>
          </a:xfrm>
        </p:spPr>
        <p:txBody>
          <a:bodyPr/>
          <a:lstStyle/>
          <a:p>
            <a:r>
              <a:rPr lang="en-US" dirty="0"/>
              <a:t> Balance </a:t>
            </a:r>
            <a:r>
              <a:rPr lang="en-US" dirty="0" err="1"/>
              <a:t>Contol</a:t>
            </a:r>
            <a:r>
              <a:rPr lang="en-US" dirty="0"/>
              <a:t> of a Ball</a:t>
            </a:r>
            <a:endParaRPr lang="en-GB" dirty="0"/>
          </a:p>
        </p:txBody>
      </p:sp>
      <p:sp>
        <p:nvSpPr>
          <p:cNvPr id="3" name="Subtítulo 2">
            <a:extLst>
              <a:ext uri="{FF2B5EF4-FFF2-40B4-BE49-F238E27FC236}">
                <a16:creationId xmlns:a16="http://schemas.microsoft.com/office/drawing/2014/main" id="{33A92CAF-A7FD-4DFA-9E94-F82C799C32CA}"/>
              </a:ext>
            </a:extLst>
          </p:cNvPr>
          <p:cNvSpPr>
            <a:spLocks noGrp="1"/>
          </p:cNvSpPr>
          <p:nvPr>
            <p:ph type="subTitle" idx="1"/>
          </p:nvPr>
        </p:nvSpPr>
        <p:spPr>
          <a:xfrm>
            <a:off x="1841210" y="4131002"/>
            <a:ext cx="9440034" cy="1049867"/>
          </a:xfrm>
        </p:spPr>
        <p:txBody>
          <a:bodyPr/>
          <a:lstStyle/>
          <a:p>
            <a:endParaRPr lang="en-GB" dirty="0"/>
          </a:p>
        </p:txBody>
      </p:sp>
      <p:sp>
        <p:nvSpPr>
          <p:cNvPr id="4" name="CaixaDeTexto 3">
            <a:extLst>
              <a:ext uri="{FF2B5EF4-FFF2-40B4-BE49-F238E27FC236}">
                <a16:creationId xmlns:a16="http://schemas.microsoft.com/office/drawing/2014/main" id="{42504951-E4F7-4079-8190-91A8FBF8412E}"/>
              </a:ext>
            </a:extLst>
          </p:cNvPr>
          <p:cNvSpPr txBox="1"/>
          <p:nvPr/>
        </p:nvSpPr>
        <p:spPr>
          <a:xfrm>
            <a:off x="9401452" y="5850385"/>
            <a:ext cx="1793289" cy="307777"/>
          </a:xfrm>
          <a:prstGeom prst="rect">
            <a:avLst/>
          </a:prstGeom>
          <a:noFill/>
        </p:spPr>
        <p:txBody>
          <a:bodyPr wrap="square" rtlCol="0">
            <a:spAutoFit/>
          </a:bodyPr>
          <a:lstStyle/>
          <a:p>
            <a:r>
              <a:rPr lang="en-GB" sz="1400" dirty="0"/>
              <a:t>Pedro Rossa nº87344</a:t>
            </a:r>
          </a:p>
        </p:txBody>
      </p:sp>
      <p:pic>
        <p:nvPicPr>
          <p:cNvPr id="7" name="Imagem 6">
            <a:extLst>
              <a:ext uri="{FF2B5EF4-FFF2-40B4-BE49-F238E27FC236}">
                <a16:creationId xmlns:a16="http://schemas.microsoft.com/office/drawing/2014/main" id="{E3B025D9-70B6-48F9-B402-7C9B21B27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2235" y="2302201"/>
            <a:ext cx="6076950" cy="3429000"/>
          </a:xfrm>
          <a:prstGeom prst="rect">
            <a:avLst/>
          </a:prstGeom>
        </p:spPr>
      </p:pic>
    </p:spTree>
    <p:extLst>
      <p:ext uri="{BB962C8B-B14F-4D97-AF65-F5344CB8AC3E}">
        <p14:creationId xmlns:p14="http://schemas.microsoft.com/office/powerpoint/2010/main" val="184227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10</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6" name="CaixaDeTexto 15">
            <a:extLst>
              <a:ext uri="{FF2B5EF4-FFF2-40B4-BE49-F238E27FC236}">
                <a16:creationId xmlns:a16="http://schemas.microsoft.com/office/drawing/2014/main" id="{707189FC-B9AA-472C-8F64-6F9E5940235A}"/>
              </a:ext>
            </a:extLst>
          </p:cNvPr>
          <p:cNvSpPr txBox="1"/>
          <p:nvPr/>
        </p:nvSpPr>
        <p:spPr>
          <a:xfrm>
            <a:off x="3799076" y="2530112"/>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070369" y="2530112"/>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dirty="0"/>
              <a:t>0.718   </a:t>
            </a:r>
            <a:r>
              <a:rPr lang="pt-PT" dirty="0" err="1"/>
              <a:t>N.m</a:t>
            </a:r>
            <a:endParaRPr lang="en-GB" dirty="0"/>
          </a:p>
        </p:txBody>
      </p:sp>
      <p:pic>
        <p:nvPicPr>
          <p:cNvPr id="7" name="Imagem 6">
            <a:extLst>
              <a:ext uri="{FF2B5EF4-FFF2-40B4-BE49-F238E27FC236}">
                <a16:creationId xmlns:a16="http://schemas.microsoft.com/office/drawing/2014/main" id="{394407BB-9BE6-4E30-B6FE-FA498EEB8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35" y="2539014"/>
            <a:ext cx="2413594" cy="4017146"/>
          </a:xfrm>
          <a:prstGeom prst="rect">
            <a:avLst/>
          </a:prstGeom>
        </p:spPr>
      </p:pic>
      <p:sp>
        <p:nvSpPr>
          <p:cNvPr id="14" name="CaixaDeTexto 13">
            <a:extLst>
              <a:ext uri="{FF2B5EF4-FFF2-40B4-BE49-F238E27FC236}">
                <a16:creationId xmlns:a16="http://schemas.microsoft.com/office/drawing/2014/main" id="{D1698BF5-3495-4F3E-8C0D-9CE49868155D}"/>
              </a:ext>
            </a:extLst>
          </p:cNvPr>
          <p:cNvSpPr txBox="1"/>
          <p:nvPr/>
        </p:nvSpPr>
        <p:spPr>
          <a:xfrm>
            <a:off x="3319116" y="3244336"/>
            <a:ext cx="4173638" cy="369332"/>
          </a:xfrm>
          <a:prstGeom prst="rect">
            <a:avLst/>
          </a:prstGeom>
          <a:noFill/>
        </p:spPr>
        <p:txBody>
          <a:bodyPr wrap="square">
            <a:spAutoFit/>
          </a:bodyPr>
          <a:lstStyle/>
          <a:p>
            <a:r>
              <a:rPr lang="pt-PT" dirty="0"/>
              <a:t>0.0608/((26-17)x10  x9.81)=0.069 Kg.</a:t>
            </a:r>
            <a:endParaRPr lang="en-GB" dirty="0"/>
          </a:p>
        </p:txBody>
      </p:sp>
      <p:sp>
        <p:nvSpPr>
          <p:cNvPr id="15" name="CaixaDeTexto 14">
            <a:extLst>
              <a:ext uri="{FF2B5EF4-FFF2-40B4-BE49-F238E27FC236}">
                <a16:creationId xmlns:a16="http://schemas.microsoft.com/office/drawing/2014/main" id="{75C3FFCF-914C-4EC9-8F63-A99D0E4BAF79}"/>
              </a:ext>
            </a:extLst>
          </p:cNvPr>
          <p:cNvSpPr txBox="1"/>
          <p:nvPr/>
        </p:nvSpPr>
        <p:spPr>
          <a:xfrm>
            <a:off x="7492754" y="3244336"/>
            <a:ext cx="4173638" cy="369332"/>
          </a:xfrm>
          <a:prstGeom prst="rect">
            <a:avLst/>
          </a:prstGeom>
          <a:noFill/>
        </p:spPr>
        <p:txBody>
          <a:bodyPr wrap="square">
            <a:spAutoFit/>
          </a:bodyPr>
          <a:lstStyle/>
          <a:p>
            <a:r>
              <a:rPr lang="pt-PT" dirty="0"/>
              <a:t>0.0718/((26-17)x10  x9.81)=0.081 Kg.</a:t>
            </a:r>
            <a:endParaRPr lang="en-GB" dirty="0"/>
          </a:p>
        </p:txBody>
      </p:sp>
      <p:sp>
        <p:nvSpPr>
          <p:cNvPr id="17" name="CaixaDeTexto 16">
            <a:extLst>
              <a:ext uri="{FF2B5EF4-FFF2-40B4-BE49-F238E27FC236}">
                <a16:creationId xmlns:a16="http://schemas.microsoft.com/office/drawing/2014/main" id="{647EEEBD-E88D-460B-BAEF-F3E18D229B83}"/>
              </a:ext>
            </a:extLst>
          </p:cNvPr>
          <p:cNvSpPr txBox="1"/>
          <p:nvPr/>
        </p:nvSpPr>
        <p:spPr>
          <a:xfrm>
            <a:off x="5176222" y="3178637"/>
            <a:ext cx="370643" cy="276999"/>
          </a:xfrm>
          <a:prstGeom prst="rect">
            <a:avLst/>
          </a:prstGeom>
          <a:noFill/>
        </p:spPr>
        <p:txBody>
          <a:bodyPr wrap="square">
            <a:spAutoFit/>
          </a:bodyPr>
          <a:lstStyle/>
          <a:p>
            <a:r>
              <a:rPr lang="pt-PT" sz="1200" dirty="0"/>
              <a:t>-2</a:t>
            </a:r>
            <a:endParaRPr lang="en-GB" sz="1200" dirty="0"/>
          </a:p>
        </p:txBody>
      </p:sp>
      <p:sp>
        <p:nvSpPr>
          <p:cNvPr id="19" name="CaixaDeTexto 18">
            <a:extLst>
              <a:ext uri="{FF2B5EF4-FFF2-40B4-BE49-F238E27FC236}">
                <a16:creationId xmlns:a16="http://schemas.microsoft.com/office/drawing/2014/main" id="{D89288E3-A29D-483C-9AA7-45909E4AA82C}"/>
              </a:ext>
            </a:extLst>
          </p:cNvPr>
          <p:cNvSpPr txBox="1"/>
          <p:nvPr/>
        </p:nvSpPr>
        <p:spPr>
          <a:xfrm>
            <a:off x="9349860" y="3178637"/>
            <a:ext cx="432787" cy="276999"/>
          </a:xfrm>
          <a:prstGeom prst="rect">
            <a:avLst/>
          </a:prstGeom>
          <a:noFill/>
        </p:spPr>
        <p:txBody>
          <a:bodyPr wrap="square">
            <a:spAutoFit/>
          </a:bodyPr>
          <a:lstStyle/>
          <a:p>
            <a:r>
              <a:rPr lang="pt-PT" sz="1200" dirty="0"/>
              <a:t>-2</a:t>
            </a:r>
            <a:endParaRPr lang="en-GB" sz="1200" dirty="0"/>
          </a:p>
        </p:txBody>
      </p:sp>
      <p:graphicFrame>
        <p:nvGraphicFramePr>
          <p:cNvPr id="20" name="Tabela 8">
            <a:extLst>
              <a:ext uri="{FF2B5EF4-FFF2-40B4-BE49-F238E27FC236}">
                <a16:creationId xmlns:a16="http://schemas.microsoft.com/office/drawing/2014/main" id="{6EAD376F-8F01-40E4-A2B7-31249CB33EBE}"/>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2" name="CaixaDeTexto 21">
            <a:extLst>
              <a:ext uri="{FF2B5EF4-FFF2-40B4-BE49-F238E27FC236}">
                <a16:creationId xmlns:a16="http://schemas.microsoft.com/office/drawing/2014/main" id="{A1A37533-2137-4745-AB32-6ACD4141B6D1}"/>
              </a:ext>
            </a:extLst>
          </p:cNvPr>
          <p:cNvSpPr txBox="1"/>
          <p:nvPr/>
        </p:nvSpPr>
        <p:spPr>
          <a:xfrm>
            <a:off x="6042696" y="4497853"/>
            <a:ext cx="2413594" cy="369332"/>
          </a:xfrm>
          <a:prstGeom prst="rect">
            <a:avLst/>
          </a:prstGeom>
          <a:noFill/>
        </p:spPr>
        <p:txBody>
          <a:bodyPr wrap="square">
            <a:spAutoFit/>
          </a:bodyPr>
          <a:lstStyle/>
          <a:p>
            <a:r>
              <a:rPr lang="en-GB" dirty="0"/>
              <a:t>Maximum </a:t>
            </a:r>
            <a:r>
              <a:rPr lang="pt-PT" dirty="0"/>
              <a:t>= 0.833 Kg</a:t>
            </a:r>
            <a:endParaRPr lang="en-GB" dirty="0"/>
          </a:p>
        </p:txBody>
      </p:sp>
      <p:sp>
        <p:nvSpPr>
          <p:cNvPr id="23" name="CaixaDeTexto 22">
            <a:extLst>
              <a:ext uri="{FF2B5EF4-FFF2-40B4-BE49-F238E27FC236}">
                <a16:creationId xmlns:a16="http://schemas.microsoft.com/office/drawing/2014/main" id="{6D8FEB23-366D-4011-B67C-4E0BB266943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794236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11</a:t>
            </a:fld>
            <a:endParaRPr lang="en-GB"/>
          </a:p>
        </p:txBody>
      </p:sp>
      <p:pic>
        <p:nvPicPr>
          <p:cNvPr id="9" name="Imagem 8">
            <a:extLst>
              <a:ext uri="{FF2B5EF4-FFF2-40B4-BE49-F238E27FC236}">
                <a16:creationId xmlns:a16="http://schemas.microsoft.com/office/drawing/2014/main" id="{AAE415EB-AF9C-4D5E-AE7C-81D0C3A51FB1}"/>
              </a:ext>
            </a:extLst>
          </p:cNvPr>
          <p:cNvPicPr>
            <a:picLocks noChangeAspect="1"/>
          </p:cNvPicPr>
          <p:nvPr/>
        </p:nvPicPr>
        <p:blipFill rotWithShape="1">
          <a:blip r:embed="rId2">
            <a:extLst>
              <a:ext uri="{28A0092B-C50C-407E-A947-70E740481C1C}">
                <a14:useLocalDpi xmlns:a14="http://schemas.microsoft.com/office/drawing/2010/main" val="0"/>
              </a:ext>
            </a:extLst>
          </a:blip>
          <a:srcRect t="12281"/>
          <a:stretch/>
        </p:blipFill>
        <p:spPr>
          <a:xfrm>
            <a:off x="118343" y="2001914"/>
            <a:ext cx="3603195" cy="4752513"/>
          </a:xfrm>
          <a:prstGeom prst="rect">
            <a:avLst/>
          </a:prstGeom>
        </p:spPr>
      </p:pic>
      <p:graphicFrame>
        <p:nvGraphicFramePr>
          <p:cNvPr id="10" name="Tabela 8">
            <a:extLst>
              <a:ext uri="{FF2B5EF4-FFF2-40B4-BE49-F238E27FC236}">
                <a16:creationId xmlns:a16="http://schemas.microsoft.com/office/drawing/2014/main" id="{4F46315E-3DE8-4D6E-8604-071E7BF89482}"/>
              </a:ext>
            </a:extLst>
          </p:cNvPr>
          <p:cNvGraphicFramePr>
            <a:graphicFrameLocks noGrp="1"/>
          </p:cNvGraphicFramePr>
          <p:nvPr>
            <p:extLst>
              <p:ext uri="{D42A27DB-BD31-4B8C-83A1-F6EECF244321}">
                <p14:modId xmlns:p14="http://schemas.microsoft.com/office/powerpoint/2010/main" val="55716411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8" name="CaixaDeTexto 7">
            <a:extLst>
              <a:ext uri="{FF2B5EF4-FFF2-40B4-BE49-F238E27FC236}">
                <a16:creationId xmlns:a16="http://schemas.microsoft.com/office/drawing/2014/main" id="{4CFD54B1-F430-4D43-A6B8-932D4992A824}"/>
              </a:ext>
            </a:extLst>
          </p:cNvPr>
          <p:cNvSpPr txBox="1"/>
          <p:nvPr/>
        </p:nvSpPr>
        <p:spPr>
          <a:xfrm>
            <a:off x="4119238" y="2077375"/>
            <a:ext cx="7723573" cy="1200329"/>
          </a:xfrm>
          <a:prstGeom prst="rect">
            <a:avLst/>
          </a:prstGeom>
          <a:noFill/>
        </p:spPr>
        <p:txBody>
          <a:bodyPr wrap="square" rtlCol="0">
            <a:spAutoFit/>
          </a:bodyPr>
          <a:lstStyle/>
          <a:p>
            <a:pPr algn="just"/>
            <a:r>
              <a:rPr lang="en-GB" dirty="0"/>
              <a:t>	The implementation of the controller of the servo was done via the library Servo because when it was been programming the PWM to move the servo, it was not working and later it was found an extra information that could help debug the code </a:t>
            </a:r>
          </a:p>
        </p:txBody>
      </p:sp>
      <p:pic>
        <p:nvPicPr>
          <p:cNvPr id="12" name="Imagem 11">
            <a:extLst>
              <a:ext uri="{FF2B5EF4-FFF2-40B4-BE49-F238E27FC236}">
                <a16:creationId xmlns:a16="http://schemas.microsoft.com/office/drawing/2014/main" id="{864CE218-183E-4C43-8C98-086D7EE4AF04}"/>
              </a:ext>
            </a:extLst>
          </p:cNvPr>
          <p:cNvPicPr>
            <a:picLocks noChangeAspect="1"/>
          </p:cNvPicPr>
          <p:nvPr/>
        </p:nvPicPr>
        <p:blipFill>
          <a:blip r:embed="rId3"/>
          <a:stretch>
            <a:fillRect/>
          </a:stretch>
        </p:blipFill>
        <p:spPr>
          <a:xfrm>
            <a:off x="4998624" y="3492465"/>
            <a:ext cx="2184103" cy="3163737"/>
          </a:xfrm>
          <a:prstGeom prst="rect">
            <a:avLst/>
          </a:prstGeom>
        </p:spPr>
      </p:pic>
      <p:sp>
        <p:nvSpPr>
          <p:cNvPr id="13" name="CaixaDeTexto 12">
            <a:extLst>
              <a:ext uri="{FF2B5EF4-FFF2-40B4-BE49-F238E27FC236}">
                <a16:creationId xmlns:a16="http://schemas.microsoft.com/office/drawing/2014/main" id="{CDBA8893-542F-4B63-ABB9-DEA25E0BB5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05534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12</a:t>
            </a:fld>
            <a:endParaRPr lang="en-GB"/>
          </a:p>
        </p:txBody>
      </p:sp>
      <p:pic>
        <p:nvPicPr>
          <p:cNvPr id="10" name="Imagem 9">
            <a:extLst>
              <a:ext uri="{FF2B5EF4-FFF2-40B4-BE49-F238E27FC236}">
                <a16:creationId xmlns:a16="http://schemas.microsoft.com/office/drawing/2014/main" id="{BDD7E4C0-D7D4-4598-A621-3A11AF752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588" y="2929114"/>
            <a:ext cx="4078867" cy="3441469"/>
          </a:xfrm>
          <a:prstGeom prst="rect">
            <a:avLst/>
          </a:prstGeom>
        </p:spPr>
      </p:pic>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Trigger pin must be supplied a short 10uS pulse to start the ranging and wait 60 </a:t>
            </a:r>
            <a:r>
              <a:rPr lang="en-US" dirty="0" err="1"/>
              <a:t>ms</a:t>
            </a:r>
            <a:r>
              <a:rPr lang="en-US" dirty="0"/>
              <a:t>, for the wave has time to travel back to the sensor before sending another pulse, and then the module will send out an 8 cycle burst of ultrasound at 40 kHz.</a:t>
            </a:r>
            <a:endParaRPr lang="en-GB" dirty="0"/>
          </a:p>
        </p:txBody>
      </p:sp>
      <p:graphicFrame>
        <p:nvGraphicFramePr>
          <p:cNvPr id="12" name="Tabela 8">
            <a:extLst>
              <a:ext uri="{FF2B5EF4-FFF2-40B4-BE49-F238E27FC236}">
                <a16:creationId xmlns:a16="http://schemas.microsoft.com/office/drawing/2014/main" id="{AE76C170-5747-4F35-8001-9021232490E2}"/>
              </a:ext>
            </a:extLst>
          </p:cNvPr>
          <p:cNvGraphicFramePr>
            <a:graphicFrameLocks noGrp="1"/>
          </p:cNvGraphicFramePr>
          <p:nvPr>
            <p:extLst>
              <p:ext uri="{D42A27DB-BD31-4B8C-83A1-F6EECF244321}">
                <p14:modId xmlns:p14="http://schemas.microsoft.com/office/powerpoint/2010/main" val="1650534236"/>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4" name="CaixaDeTexto 13">
            <a:extLst>
              <a:ext uri="{FF2B5EF4-FFF2-40B4-BE49-F238E27FC236}">
                <a16:creationId xmlns:a16="http://schemas.microsoft.com/office/drawing/2014/main" id="{D3697B12-F31C-443E-B6F4-F7C8F796F6B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0537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13</a:t>
            </a:fld>
            <a:endParaRPr lang="en-GB"/>
          </a:p>
        </p:txBody>
      </p:sp>
      <p:pic>
        <p:nvPicPr>
          <p:cNvPr id="8" name="Imagem 7">
            <a:extLst>
              <a:ext uri="{FF2B5EF4-FFF2-40B4-BE49-F238E27FC236}">
                <a16:creationId xmlns:a16="http://schemas.microsoft.com/office/drawing/2014/main" id="{6CB43CB8-2CBA-45E4-A6CD-6D7A28B75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588" y="2550500"/>
            <a:ext cx="4087654" cy="3650229"/>
          </a:xfrm>
          <a:prstGeom prst="rect">
            <a:avLst/>
          </a:prstGeom>
        </p:spPr>
      </p:pic>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929678852"/>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4C091E5F-9411-40ED-8D5F-ED3ED924C2D3}"/>
              </a:ext>
            </a:extLst>
          </p:cNvPr>
          <p:cNvSpPr txBox="1"/>
          <p:nvPr/>
        </p:nvSpPr>
        <p:spPr>
          <a:xfrm>
            <a:off x="3953150" y="5209244"/>
            <a:ext cx="3352870" cy="369332"/>
          </a:xfrm>
          <a:prstGeom prst="rect">
            <a:avLst/>
          </a:prstGeom>
          <a:noFill/>
        </p:spPr>
        <p:txBody>
          <a:bodyPr wrap="square">
            <a:spAutoFit/>
          </a:bodyPr>
          <a:lstStyle/>
          <a:p>
            <a:r>
              <a:rPr lang="pt-PT" dirty="0" err="1"/>
              <a:t>duration</a:t>
            </a:r>
            <a:r>
              <a:rPr lang="pt-PT" dirty="0"/>
              <a:t> = T2-T1+65535*</a:t>
            </a:r>
            <a:r>
              <a:rPr lang="pt-PT" dirty="0" err="1"/>
              <a:t>s_over</a:t>
            </a:r>
            <a:endParaRPr lang="en-GB" dirty="0"/>
          </a:p>
        </p:txBody>
      </p:sp>
      <p:sp>
        <p:nvSpPr>
          <p:cNvPr id="15" name="CaixaDeTexto 14">
            <a:extLst>
              <a:ext uri="{FF2B5EF4-FFF2-40B4-BE49-F238E27FC236}">
                <a16:creationId xmlns:a16="http://schemas.microsoft.com/office/drawing/2014/main" id="{1256EBD6-ACEA-4636-900D-87C8144E0289}"/>
              </a:ext>
            </a:extLst>
          </p:cNvPr>
          <p:cNvSpPr txBox="1"/>
          <p:nvPr/>
        </p:nvSpPr>
        <p:spPr>
          <a:xfrm>
            <a:off x="3695395" y="5741802"/>
            <a:ext cx="3868380" cy="646331"/>
          </a:xfrm>
          <a:prstGeom prst="rect">
            <a:avLst/>
          </a:prstGeom>
          <a:noFill/>
        </p:spPr>
        <p:txBody>
          <a:bodyPr wrap="square">
            <a:spAutoFit/>
          </a:bodyPr>
          <a:lstStyle/>
          <a:p>
            <a:r>
              <a:rPr lang="fr-FR" dirty="0"/>
              <a:t>distance[cm] = duration/(29 * 2 * 16)</a:t>
            </a:r>
          </a:p>
          <a:p>
            <a:r>
              <a:rPr lang="fr-FR" dirty="0"/>
              <a:t>		      = duration/928</a:t>
            </a:r>
            <a:endParaRPr lang="en-GB" dirty="0"/>
          </a:p>
        </p:txBody>
      </p:sp>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Echo pin should be connected to an input pin of the microcontroller, because in this pin after the wave is reflected on the ball it goes high for a particular amount of time, which will be equal to the time taken for the wave to return back to the sensor.</a:t>
            </a:r>
            <a:endParaRPr lang="en-GB" dirty="0"/>
          </a:p>
        </p:txBody>
      </p:sp>
      <p:sp>
        <p:nvSpPr>
          <p:cNvPr id="20" name="CaixaDeTexto 19">
            <a:extLst>
              <a:ext uri="{FF2B5EF4-FFF2-40B4-BE49-F238E27FC236}">
                <a16:creationId xmlns:a16="http://schemas.microsoft.com/office/drawing/2014/main" id="{0784AD85-3EFC-45F6-9932-CD6D713DAEDE}"/>
              </a:ext>
            </a:extLst>
          </p:cNvPr>
          <p:cNvSpPr txBox="1"/>
          <p:nvPr/>
        </p:nvSpPr>
        <p:spPr>
          <a:xfrm>
            <a:off x="459420" y="3027002"/>
            <a:ext cx="7104355" cy="1477328"/>
          </a:xfrm>
          <a:prstGeom prst="rect">
            <a:avLst/>
          </a:prstGeom>
          <a:noFill/>
        </p:spPr>
        <p:txBody>
          <a:bodyPr wrap="square">
            <a:spAutoFit/>
          </a:bodyPr>
          <a:lstStyle/>
          <a:p>
            <a:pPr algn="just"/>
            <a:r>
              <a:rPr lang="en-US" dirty="0"/>
              <a:t>	The Input Capture is sensitive to rising flanks because it is expected to be the beam of the reflected wave. Then the time of the ICR4 is saved in a variable (in this case T1) and then the sensing mode is changed to falling flank waiting for the wave ends and again saving the time in a variable (T2).</a:t>
            </a:r>
            <a:endParaRPr lang="en-GB" dirty="0"/>
          </a:p>
        </p:txBody>
      </p:sp>
      <p:pic>
        <p:nvPicPr>
          <p:cNvPr id="21" name="Imagem 20">
            <a:extLst>
              <a:ext uri="{FF2B5EF4-FFF2-40B4-BE49-F238E27FC236}">
                <a16:creationId xmlns:a16="http://schemas.microsoft.com/office/drawing/2014/main" id="{63D3C475-9C81-4C9C-964A-FBCB08A7368E}"/>
              </a:ext>
            </a:extLst>
          </p:cNvPr>
          <p:cNvPicPr>
            <a:picLocks noChangeAspect="1"/>
          </p:cNvPicPr>
          <p:nvPr/>
        </p:nvPicPr>
        <p:blipFill>
          <a:blip r:embed="rId3"/>
          <a:stretch>
            <a:fillRect/>
          </a:stretch>
        </p:blipFill>
        <p:spPr>
          <a:xfrm>
            <a:off x="3432656" y="4593921"/>
            <a:ext cx="4236026" cy="1969310"/>
          </a:xfrm>
          <a:prstGeom prst="rect">
            <a:avLst/>
          </a:prstGeom>
        </p:spPr>
      </p:pic>
      <p:sp>
        <p:nvSpPr>
          <p:cNvPr id="22" name="CaixaDeTexto 21">
            <a:extLst>
              <a:ext uri="{FF2B5EF4-FFF2-40B4-BE49-F238E27FC236}">
                <a16:creationId xmlns:a16="http://schemas.microsoft.com/office/drawing/2014/main" id="{3EABA414-D71F-4D68-98B1-B7DD78E4BB22}"/>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998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V_8897] Arduino Mega 2560 Pinout Download Diagram">
            <a:extLst>
              <a:ext uri="{FF2B5EF4-FFF2-40B4-BE49-F238E27FC236}">
                <a16:creationId xmlns:a16="http://schemas.microsoft.com/office/drawing/2014/main" id="{9FB39598-4389-4D28-975C-8CA165C76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3" r="37517" b="32323"/>
          <a:stretch/>
        </p:blipFill>
        <p:spPr bwMode="auto">
          <a:xfrm>
            <a:off x="7563861" y="2706923"/>
            <a:ext cx="3855399" cy="406027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HDSP-B0xE </a:t>
            </a:r>
            <a:r>
              <a:rPr lang="en-US" dirty="0"/>
              <a:t>(4 digit seven 7 display)</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14</a:t>
            </a:fld>
            <a:endParaRPr lang="en-GB" dirty="0"/>
          </a:p>
        </p:txBody>
      </p:sp>
      <p:graphicFrame>
        <p:nvGraphicFramePr>
          <p:cNvPr id="7" name="Tabela 8">
            <a:extLst>
              <a:ext uri="{FF2B5EF4-FFF2-40B4-BE49-F238E27FC236}">
                <a16:creationId xmlns:a16="http://schemas.microsoft.com/office/drawing/2014/main" id="{788F86B6-3A87-4424-A56C-410E2B88363E}"/>
              </a:ext>
            </a:extLst>
          </p:cNvPr>
          <p:cNvGraphicFramePr>
            <a:graphicFrameLocks noGrp="1"/>
          </p:cNvGraphicFramePr>
          <p:nvPr>
            <p:extLst>
              <p:ext uri="{D42A27DB-BD31-4B8C-83A1-F6EECF244321}">
                <p14:modId xmlns:p14="http://schemas.microsoft.com/office/powerpoint/2010/main" val="1001115154"/>
              </p:ext>
            </p:extLst>
          </p:nvPr>
        </p:nvGraphicFramePr>
        <p:xfrm>
          <a:off x="1438401" y="1737994"/>
          <a:ext cx="3855399" cy="4754880"/>
        </p:xfrm>
        <a:graphic>
          <a:graphicData uri="http://schemas.openxmlformats.org/drawingml/2006/table">
            <a:tbl>
              <a:tblPr firstRow="1" bandRow="1">
                <a:tableStyleId>{5C22544A-7EE6-4342-B048-85BDC9FD1C3A}</a:tableStyleId>
              </a:tblPr>
              <a:tblGrid>
                <a:gridCol w="1286249">
                  <a:extLst>
                    <a:ext uri="{9D8B030D-6E8A-4147-A177-3AD203B41FA5}">
                      <a16:colId xmlns:a16="http://schemas.microsoft.com/office/drawing/2014/main" val="3915005502"/>
                    </a:ext>
                  </a:extLst>
                </a:gridCol>
                <a:gridCol w="2569150">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GB" sz="1800" kern="1200" dirty="0">
                          <a:ln>
                            <a:solidFill>
                              <a:schemeClr val="bg1">
                                <a:lumMod val="75000"/>
                                <a:lumOff val="25000"/>
                                <a:alpha val="10000"/>
                              </a:schemeClr>
                            </a:solidFill>
                          </a:ln>
                          <a:solidFill>
                            <a:schemeClr val="tx1"/>
                          </a:solidFill>
                          <a:effectLst/>
                          <a:latin typeface="+mj-lt"/>
                          <a:ea typeface="+mj-ea"/>
                        </a:rPr>
                        <a:t>4 digit 7 segment led</a:t>
                      </a: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PF0</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DP (3)</a:t>
                      </a: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 (5)</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PF2</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F (10)</a:t>
                      </a:r>
                    </a:p>
                  </a:txBody>
                  <a:tcPr/>
                </a:tc>
                <a:extLst>
                  <a:ext uri="{0D108BD9-81ED-4DB2-BD59-A6C34878D82A}">
                    <a16:rowId xmlns:a16="http://schemas.microsoft.com/office/drawing/2014/main" val="23503797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 (1)</a:t>
                      </a:r>
                    </a:p>
                  </a:txBody>
                  <a:tcPr/>
                </a:tc>
                <a:extLst>
                  <a:ext uri="{0D108BD9-81ED-4DB2-BD59-A6C34878D82A}">
                    <a16:rowId xmlns:a16="http://schemas.microsoft.com/office/drawing/2014/main" val="377986393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 (2)</a:t>
                      </a:r>
                    </a:p>
                  </a:txBody>
                  <a:tcPr/>
                </a:tc>
                <a:extLst>
                  <a:ext uri="{0D108BD9-81ED-4DB2-BD59-A6C34878D82A}">
                    <a16:rowId xmlns:a16="http://schemas.microsoft.com/office/drawing/2014/main" val="316234206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PF5</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C (4)</a:t>
                      </a:r>
                    </a:p>
                  </a:txBody>
                  <a:tcPr/>
                </a:tc>
                <a:extLst>
                  <a:ext uri="{0D108BD9-81ED-4DB2-BD59-A6C34878D82A}">
                    <a16:rowId xmlns:a16="http://schemas.microsoft.com/office/drawing/2014/main" val="15519744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PF6</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B (7)</a:t>
                      </a:r>
                    </a:p>
                  </a:txBody>
                  <a:tcPr/>
                </a:tc>
                <a:extLst>
                  <a:ext uri="{0D108BD9-81ED-4DB2-BD59-A6C34878D82A}">
                    <a16:rowId xmlns:a16="http://schemas.microsoft.com/office/drawing/2014/main" val="2631159078"/>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PF7</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A (11)</a:t>
                      </a:r>
                    </a:p>
                  </a:txBody>
                  <a:tcPr/>
                </a:tc>
                <a:extLst>
                  <a:ext uri="{0D108BD9-81ED-4DB2-BD59-A6C34878D82A}">
                    <a16:rowId xmlns:a16="http://schemas.microsoft.com/office/drawing/2014/main" val="1096835833"/>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4 (6)</a:t>
                      </a:r>
                    </a:p>
                  </a:txBody>
                  <a:tcPr/>
                </a:tc>
                <a:extLst>
                  <a:ext uri="{0D108BD9-81ED-4DB2-BD59-A6C34878D82A}">
                    <a16:rowId xmlns:a16="http://schemas.microsoft.com/office/drawing/2014/main" val="1270768299"/>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2 (8)</a:t>
                      </a:r>
                    </a:p>
                  </a:txBody>
                  <a:tcPr/>
                </a:tc>
                <a:extLst>
                  <a:ext uri="{0D108BD9-81ED-4DB2-BD59-A6C34878D82A}">
                    <a16:rowId xmlns:a16="http://schemas.microsoft.com/office/drawing/2014/main" val="342392801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3 (9)</a:t>
                      </a:r>
                    </a:p>
                  </a:txBody>
                  <a:tcPr/>
                </a:tc>
                <a:extLst>
                  <a:ext uri="{0D108BD9-81ED-4DB2-BD59-A6C34878D82A}">
                    <a16:rowId xmlns:a16="http://schemas.microsoft.com/office/drawing/2014/main" val="12768030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Digit  1 (12)</a:t>
                      </a:r>
                    </a:p>
                  </a:txBody>
                  <a:tcPr/>
                </a:tc>
                <a:extLst>
                  <a:ext uri="{0D108BD9-81ED-4DB2-BD59-A6C34878D82A}">
                    <a16:rowId xmlns:a16="http://schemas.microsoft.com/office/drawing/2014/main" val="2744800581"/>
                  </a:ext>
                </a:extLst>
              </a:tr>
            </a:tbl>
          </a:graphicData>
        </a:graphic>
      </p:graphicFrame>
      <p:pic>
        <p:nvPicPr>
          <p:cNvPr id="8" name="Imagem 7">
            <a:extLst>
              <a:ext uri="{FF2B5EF4-FFF2-40B4-BE49-F238E27FC236}">
                <a16:creationId xmlns:a16="http://schemas.microsoft.com/office/drawing/2014/main" id="{8BE6FEB7-0AA8-4E37-848A-B7CEC66D9FC8}"/>
              </a:ext>
            </a:extLst>
          </p:cNvPr>
          <p:cNvPicPr>
            <a:picLocks noChangeAspect="1"/>
          </p:cNvPicPr>
          <p:nvPr/>
        </p:nvPicPr>
        <p:blipFill>
          <a:blip r:embed="rId3"/>
          <a:stretch>
            <a:fillRect/>
          </a:stretch>
        </p:blipFill>
        <p:spPr>
          <a:xfrm>
            <a:off x="6298034" y="1737994"/>
            <a:ext cx="5731800" cy="2204538"/>
          </a:xfrm>
          <a:prstGeom prst="rect">
            <a:avLst/>
          </a:prstGeom>
        </p:spPr>
      </p:pic>
      <p:pic>
        <p:nvPicPr>
          <p:cNvPr id="9" name="Imagem 8">
            <a:extLst>
              <a:ext uri="{FF2B5EF4-FFF2-40B4-BE49-F238E27FC236}">
                <a16:creationId xmlns:a16="http://schemas.microsoft.com/office/drawing/2014/main" id="{D0987692-1EA5-4277-8C54-06541855591B}"/>
              </a:ext>
            </a:extLst>
          </p:cNvPr>
          <p:cNvPicPr>
            <a:picLocks noChangeAspect="1"/>
          </p:cNvPicPr>
          <p:nvPr/>
        </p:nvPicPr>
        <p:blipFill>
          <a:blip r:embed="rId4"/>
          <a:stretch>
            <a:fillRect/>
          </a:stretch>
        </p:blipFill>
        <p:spPr>
          <a:xfrm>
            <a:off x="5937246" y="2920299"/>
            <a:ext cx="721576" cy="1022233"/>
          </a:xfrm>
          <a:prstGeom prst="rect">
            <a:avLst/>
          </a:prstGeom>
        </p:spPr>
      </p:pic>
      <p:sp>
        <p:nvSpPr>
          <p:cNvPr id="11" name="CaixaDeTexto 10">
            <a:extLst>
              <a:ext uri="{FF2B5EF4-FFF2-40B4-BE49-F238E27FC236}">
                <a16:creationId xmlns:a16="http://schemas.microsoft.com/office/drawing/2014/main" id="{6EC84388-A7C8-4DA4-BEAB-49120786DA4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032018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fontScale="90000"/>
          </a:bodyPr>
          <a:lstStyle/>
          <a:p>
            <a:r>
              <a:rPr lang="pt-PT" dirty="0"/>
              <a:t>Controle: PID (</a:t>
            </a:r>
            <a:r>
              <a:rPr lang="pt-PT" dirty="0" err="1"/>
              <a:t>Proportional</a:t>
            </a:r>
            <a:r>
              <a:rPr lang="pt-PT" dirty="0"/>
              <a:t>–Integral–</a:t>
            </a:r>
            <a:r>
              <a:rPr lang="pt-PT" dirty="0" err="1"/>
              <a:t>Derivative</a:t>
            </a:r>
            <a:r>
              <a:rPr lang="pt-PT" dirty="0"/>
              <a:t>)</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15</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6109648" cy="1754326"/>
          </a:xfrm>
          <a:prstGeom prst="rect">
            <a:avLst/>
          </a:prstGeom>
          <a:noFill/>
        </p:spPr>
        <p:txBody>
          <a:bodyPr wrap="square">
            <a:spAutoFit/>
          </a:bodyPr>
          <a:lstStyle/>
          <a:p>
            <a:pPr algn="just"/>
            <a:r>
              <a:rPr lang="en-GB" dirty="0"/>
              <a:t>	Continuously calculates an error value as the difference between a desired setpoint (SP), in this case is the position that we want the ball, and a measured process variable (PV) and applies a correction based on proportional, integral, and derivative terms (denoted P, I, and D respectively), hence the name.</a:t>
            </a:r>
          </a:p>
        </p:txBody>
      </p:sp>
      <p:pic>
        <p:nvPicPr>
          <p:cNvPr id="6" name="Imagem 5">
            <a:extLst>
              <a:ext uri="{FF2B5EF4-FFF2-40B4-BE49-F238E27FC236}">
                <a16:creationId xmlns:a16="http://schemas.microsoft.com/office/drawing/2014/main" id="{0D3B3506-BEBD-4B0D-B5D0-5CDD21C86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150" y="3429000"/>
            <a:ext cx="3885188" cy="2921421"/>
          </a:xfrm>
          <a:prstGeom prst="rect">
            <a:avLst/>
          </a:prstGeom>
        </p:spPr>
      </p:pic>
      <p:pic>
        <p:nvPicPr>
          <p:cNvPr id="15" name="Imagem 14">
            <a:extLst>
              <a:ext uri="{FF2B5EF4-FFF2-40B4-BE49-F238E27FC236}">
                <a16:creationId xmlns:a16="http://schemas.microsoft.com/office/drawing/2014/main" id="{7106786B-EE1B-4751-AF92-715CAE4A8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79" y="1700152"/>
            <a:ext cx="4625211" cy="4698395"/>
          </a:xfrm>
          <a:prstGeom prst="rect">
            <a:avLst/>
          </a:prstGeom>
        </p:spPr>
      </p:pic>
    </p:spTree>
    <p:extLst>
      <p:ext uri="{BB962C8B-B14F-4D97-AF65-F5344CB8AC3E}">
        <p14:creationId xmlns:p14="http://schemas.microsoft.com/office/powerpoint/2010/main" val="368659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err="1"/>
              <a:t>Tuning</a:t>
            </a:r>
            <a:r>
              <a:rPr lang="pt-PT" dirty="0"/>
              <a:t> 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16</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923330"/>
          </a:xfrm>
          <a:prstGeom prst="rect">
            <a:avLst/>
          </a:prstGeom>
          <a:noFill/>
        </p:spPr>
        <p:txBody>
          <a:bodyPr wrap="square">
            <a:spAutoFit/>
          </a:bodyPr>
          <a:lstStyle/>
          <a:p>
            <a:pPr algn="just"/>
            <a:r>
              <a:rPr lang="en-GB" dirty="0"/>
              <a:t>	</a:t>
            </a:r>
            <a:r>
              <a:rPr lang="en-US" dirty="0"/>
              <a:t>To tuned the PID I started all values at 0 of </a:t>
            </a:r>
            <a:r>
              <a:rPr lang="en-US" dirty="0" err="1"/>
              <a:t>Kp</a:t>
            </a:r>
            <a:r>
              <a:rPr lang="en-US" dirty="0"/>
              <a:t>, </a:t>
            </a:r>
            <a:r>
              <a:rPr lang="en-US" dirty="0" err="1"/>
              <a:t>Kd</a:t>
            </a:r>
            <a:r>
              <a:rPr lang="en-US" dirty="0"/>
              <a:t>, and Ki and increased the </a:t>
            </a:r>
            <a:r>
              <a:rPr lang="en-US" dirty="0" err="1"/>
              <a:t>Kp</a:t>
            </a:r>
            <a:r>
              <a:rPr lang="en-US" dirty="0"/>
              <a:t> gain until the response to a disturbance is steady oscillation and the ball is contained on the platform, then increase the </a:t>
            </a:r>
            <a:r>
              <a:rPr lang="en-US" dirty="0" err="1"/>
              <a:t>Kd</a:t>
            </a:r>
            <a:r>
              <a:rPr lang="en-US" dirty="0"/>
              <a:t> gain until the oscillations go away, it's critically damped</a:t>
            </a:r>
            <a:endParaRPr lang="en-GB" dirty="0"/>
          </a:p>
        </p:txBody>
      </p:sp>
      <p:sp>
        <p:nvSpPr>
          <p:cNvPr id="8" name="CaixaDeTexto 7">
            <a:extLst>
              <a:ext uri="{FF2B5EF4-FFF2-40B4-BE49-F238E27FC236}">
                <a16:creationId xmlns:a16="http://schemas.microsoft.com/office/drawing/2014/main" id="{D53F93D0-8A94-4ECC-B851-59A7F15C92D5}"/>
              </a:ext>
            </a:extLst>
          </p:cNvPr>
          <p:cNvSpPr txBox="1"/>
          <p:nvPr/>
        </p:nvSpPr>
        <p:spPr>
          <a:xfrm>
            <a:off x="5950871" y="3563461"/>
            <a:ext cx="4941573" cy="923330"/>
          </a:xfrm>
          <a:prstGeom prst="rect">
            <a:avLst/>
          </a:prstGeom>
          <a:noFill/>
        </p:spPr>
        <p:txBody>
          <a:bodyPr wrap="square">
            <a:spAutoFit/>
          </a:bodyPr>
          <a:lstStyle/>
          <a:p>
            <a:pPr algn="just"/>
            <a:r>
              <a:rPr lang="en-GB" dirty="0"/>
              <a:t>and then I increase the Ki gain until the situation that the system stabilizes the platform when it stops the ball after moving it to the setpoint.</a:t>
            </a:r>
          </a:p>
        </p:txBody>
      </p:sp>
      <p:pic>
        <p:nvPicPr>
          <p:cNvPr id="5" name="Imagem 4">
            <a:extLst>
              <a:ext uri="{FF2B5EF4-FFF2-40B4-BE49-F238E27FC236}">
                <a16:creationId xmlns:a16="http://schemas.microsoft.com/office/drawing/2014/main" id="{E8E6F02D-F63A-42A3-B8DB-76306897E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4546075"/>
            <a:ext cx="3740845" cy="761031"/>
          </a:xfrm>
          <a:prstGeom prst="rect">
            <a:avLst/>
          </a:prstGeom>
        </p:spPr>
      </p:pic>
      <p:pic>
        <p:nvPicPr>
          <p:cNvPr id="9" name="Imagem 8">
            <a:extLst>
              <a:ext uri="{FF2B5EF4-FFF2-40B4-BE49-F238E27FC236}">
                <a16:creationId xmlns:a16="http://schemas.microsoft.com/office/drawing/2014/main" id="{AA8E834B-3283-4D9F-B20C-E0FFA3B29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34" y="2832835"/>
            <a:ext cx="4715808" cy="3415565"/>
          </a:xfrm>
          <a:prstGeom prst="rect">
            <a:avLst/>
          </a:prstGeom>
        </p:spPr>
      </p:pic>
      <p:sp>
        <p:nvSpPr>
          <p:cNvPr id="13" name="CaixaDeTexto 12">
            <a:extLst>
              <a:ext uri="{FF2B5EF4-FFF2-40B4-BE49-F238E27FC236}">
                <a16:creationId xmlns:a16="http://schemas.microsoft.com/office/drawing/2014/main" id="{E2CB95B8-8957-41EB-8EA3-199DF90F8728}"/>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78845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17</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At this point I started doing some test to see if the machine was doing every thing as expected:</a:t>
            </a:r>
            <a:endParaRPr lang="en-GB" dirty="0"/>
          </a:p>
        </p:txBody>
      </p:sp>
      <p:pic>
        <p:nvPicPr>
          <p:cNvPr id="7" name="Imagem 6">
            <a:extLst>
              <a:ext uri="{FF2B5EF4-FFF2-40B4-BE49-F238E27FC236}">
                <a16:creationId xmlns:a16="http://schemas.microsoft.com/office/drawing/2014/main" id="{19E96434-6C53-4FED-9889-E0F70BA7C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9" y="2216554"/>
            <a:ext cx="4840645" cy="2927810"/>
          </a:xfrm>
          <a:prstGeom prst="rect">
            <a:avLst/>
          </a:prstGeom>
        </p:spPr>
      </p:pic>
      <p:pic>
        <p:nvPicPr>
          <p:cNvPr id="13" name="Imagem 12">
            <a:extLst>
              <a:ext uri="{FF2B5EF4-FFF2-40B4-BE49-F238E27FC236}">
                <a16:creationId xmlns:a16="http://schemas.microsoft.com/office/drawing/2014/main" id="{B9FBE252-D731-4ACA-A18D-0FF684595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698" y="2216554"/>
            <a:ext cx="4608460" cy="2946906"/>
          </a:xfrm>
          <a:prstGeom prst="rect">
            <a:avLst/>
          </a:prstGeom>
        </p:spPr>
      </p:pic>
      <p:pic>
        <p:nvPicPr>
          <p:cNvPr id="4" name="Imagem 3">
            <a:extLst>
              <a:ext uri="{FF2B5EF4-FFF2-40B4-BE49-F238E27FC236}">
                <a16:creationId xmlns:a16="http://schemas.microsoft.com/office/drawing/2014/main" id="{18277C17-C517-4B12-A8AD-C40D7E15F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876" y="3398557"/>
            <a:ext cx="4884480" cy="2927810"/>
          </a:xfrm>
          <a:prstGeom prst="rect">
            <a:avLst/>
          </a:prstGeom>
        </p:spPr>
      </p:pic>
      <p:sp>
        <p:nvSpPr>
          <p:cNvPr id="14" name="CaixaDeTexto 13">
            <a:extLst>
              <a:ext uri="{FF2B5EF4-FFF2-40B4-BE49-F238E27FC236}">
                <a16:creationId xmlns:a16="http://schemas.microsoft.com/office/drawing/2014/main" id="{3F58BEFF-1ABD-4CE7-B715-5BFA2659589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2152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18</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So it was introduced a way to reduce this miss read position:</a:t>
            </a:r>
            <a:endParaRPr lang="en-GB" dirty="0"/>
          </a:p>
        </p:txBody>
      </p:sp>
      <p:pic>
        <p:nvPicPr>
          <p:cNvPr id="5" name="Imagem 4">
            <a:extLst>
              <a:ext uri="{FF2B5EF4-FFF2-40B4-BE49-F238E27FC236}">
                <a16:creationId xmlns:a16="http://schemas.microsoft.com/office/drawing/2014/main" id="{0B113BC0-DB40-4DEE-A594-E5DE1CF43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93" y="22142"/>
            <a:ext cx="4001116" cy="6858000"/>
          </a:xfrm>
          <a:prstGeom prst="rect">
            <a:avLst/>
          </a:prstGeom>
        </p:spPr>
      </p:pic>
      <p:pic>
        <p:nvPicPr>
          <p:cNvPr id="9" name="Imagem 8">
            <a:extLst>
              <a:ext uri="{FF2B5EF4-FFF2-40B4-BE49-F238E27FC236}">
                <a16:creationId xmlns:a16="http://schemas.microsoft.com/office/drawing/2014/main" id="{D60D4A1A-5137-49C8-B855-48D72755E0E7}"/>
              </a:ext>
            </a:extLst>
          </p:cNvPr>
          <p:cNvPicPr>
            <a:picLocks noChangeAspect="1"/>
          </p:cNvPicPr>
          <p:nvPr/>
        </p:nvPicPr>
        <p:blipFill rotWithShape="1">
          <a:blip r:embed="rId2">
            <a:extLst>
              <a:ext uri="{28A0092B-C50C-407E-A947-70E740481C1C}">
                <a14:useLocalDpi xmlns:a14="http://schemas.microsoft.com/office/drawing/2010/main" val="0"/>
              </a:ext>
            </a:extLst>
          </a:blip>
          <a:srcRect l="6485" t="24987" r="2972" b="48073"/>
          <a:stretch/>
        </p:blipFill>
        <p:spPr>
          <a:xfrm>
            <a:off x="6732506" y="2189650"/>
            <a:ext cx="5424257" cy="2766297"/>
          </a:xfrm>
          <a:prstGeom prst="rect">
            <a:avLst/>
          </a:prstGeom>
        </p:spPr>
      </p:pic>
      <p:pic>
        <p:nvPicPr>
          <p:cNvPr id="15" name="Imagem 14">
            <a:extLst>
              <a:ext uri="{FF2B5EF4-FFF2-40B4-BE49-F238E27FC236}">
                <a16:creationId xmlns:a16="http://schemas.microsoft.com/office/drawing/2014/main" id="{048E5AB6-3605-4D6B-9E42-EBE3403E90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573" y="2756668"/>
            <a:ext cx="4979645" cy="2927810"/>
          </a:xfrm>
          <a:prstGeom prst="rect">
            <a:avLst/>
          </a:prstGeom>
        </p:spPr>
      </p:pic>
      <p:pic>
        <p:nvPicPr>
          <p:cNvPr id="17" name="Imagem 16">
            <a:extLst>
              <a:ext uri="{FF2B5EF4-FFF2-40B4-BE49-F238E27FC236}">
                <a16:creationId xmlns:a16="http://schemas.microsoft.com/office/drawing/2014/main" id="{AE58F55D-A26B-4F3C-89A9-15C8613EAC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756668"/>
            <a:ext cx="5285778" cy="2933104"/>
          </a:xfrm>
          <a:prstGeom prst="rect">
            <a:avLst/>
          </a:prstGeom>
        </p:spPr>
      </p:pic>
      <p:sp>
        <p:nvSpPr>
          <p:cNvPr id="18" name="CaixaDeTexto 17">
            <a:extLst>
              <a:ext uri="{FF2B5EF4-FFF2-40B4-BE49-F238E27FC236}">
                <a16:creationId xmlns:a16="http://schemas.microsoft.com/office/drawing/2014/main" id="{BC01EA1F-A941-4A23-8AC0-9C30F6F479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2565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Conclusion </a:t>
            </a:r>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19</a:t>
            </a:fld>
            <a:endParaRPr lang="en-GB" dirty="0"/>
          </a:p>
        </p:txBody>
      </p:sp>
      <p:sp>
        <p:nvSpPr>
          <p:cNvPr id="11" name="Marcador de Posição de Conteúdo 2">
            <a:extLst>
              <a:ext uri="{FF2B5EF4-FFF2-40B4-BE49-F238E27FC236}">
                <a16:creationId xmlns:a16="http://schemas.microsoft.com/office/drawing/2014/main" id="{D0345A67-4D82-4DDC-B55A-00CD451A7ED9}"/>
              </a:ext>
            </a:extLst>
          </p:cNvPr>
          <p:cNvSpPr>
            <a:spLocks noGrp="1"/>
          </p:cNvSpPr>
          <p:nvPr>
            <p:ph idx="1"/>
          </p:nvPr>
        </p:nvSpPr>
        <p:spPr>
          <a:xfrm>
            <a:off x="913795" y="1732450"/>
            <a:ext cx="10353762" cy="2431752"/>
          </a:xfrm>
        </p:spPr>
        <p:txBody>
          <a:bodyPr/>
          <a:lstStyle/>
          <a:p>
            <a:pPr marL="36900" indent="0" algn="just">
              <a:buNone/>
            </a:pPr>
            <a:r>
              <a:rPr lang="en-GB" dirty="0"/>
              <a:t>	</a:t>
            </a:r>
            <a:r>
              <a:rPr lang="en-US" dirty="0"/>
              <a:t>The project was successfully carried out with all the similarities made, the bullet returned to its intended position. There are small problems when the ball moves too far away from the sonar, which is to be expected due to the spherical shape of the wave, which is difficult to reflect the wave, this is the reason why we had errors in reading the position of the ball.</a:t>
            </a:r>
          </a:p>
          <a:p>
            <a:pPr marL="36900" indent="0" algn="just">
              <a:buNone/>
            </a:pPr>
            <a:r>
              <a:rPr lang="en-US" dirty="0"/>
              <a:t>	A solution that could be applied in the future will be to replace the sonar with the GP2Y0A21YK sensor, which is an infrared proximity sensor, which can measure distances between 10-80 cm, so the only care we should take is placing it 10 cm off the platform.</a:t>
            </a:r>
            <a:endParaRPr lang="en-GB" dirty="0"/>
          </a:p>
        </p:txBody>
      </p:sp>
      <p:pic>
        <p:nvPicPr>
          <p:cNvPr id="3" name="Imagem 2">
            <a:extLst>
              <a:ext uri="{FF2B5EF4-FFF2-40B4-BE49-F238E27FC236}">
                <a16:creationId xmlns:a16="http://schemas.microsoft.com/office/drawing/2014/main" id="{962EF0A2-3539-43AF-AAEC-7AA8FC87998A}"/>
              </a:ext>
            </a:extLst>
          </p:cNvPr>
          <p:cNvPicPr>
            <a:picLocks noChangeAspect="1"/>
          </p:cNvPicPr>
          <p:nvPr/>
        </p:nvPicPr>
        <p:blipFill>
          <a:blip r:embed="rId2"/>
          <a:stretch>
            <a:fillRect/>
          </a:stretch>
        </p:blipFill>
        <p:spPr>
          <a:xfrm>
            <a:off x="8939814" y="4164201"/>
            <a:ext cx="2599129" cy="2511236"/>
          </a:xfrm>
          <a:prstGeom prst="rect">
            <a:avLst/>
          </a:prstGeom>
        </p:spPr>
      </p:pic>
      <p:graphicFrame>
        <p:nvGraphicFramePr>
          <p:cNvPr id="4" name="Tabela 5">
            <a:extLst>
              <a:ext uri="{FF2B5EF4-FFF2-40B4-BE49-F238E27FC236}">
                <a16:creationId xmlns:a16="http://schemas.microsoft.com/office/drawing/2014/main" id="{E48A48FD-7AE4-45DF-9C07-D2C83F5AA403}"/>
              </a:ext>
            </a:extLst>
          </p:cNvPr>
          <p:cNvGraphicFramePr>
            <a:graphicFrameLocks noGrp="1"/>
          </p:cNvGraphicFramePr>
          <p:nvPr>
            <p:extLst>
              <p:ext uri="{D42A27DB-BD31-4B8C-83A1-F6EECF244321}">
                <p14:modId xmlns:p14="http://schemas.microsoft.com/office/powerpoint/2010/main" val="3403707624"/>
              </p:ext>
            </p:extLst>
          </p:nvPr>
        </p:nvGraphicFramePr>
        <p:xfrm>
          <a:off x="442896" y="4316602"/>
          <a:ext cx="7387209" cy="2225040"/>
        </p:xfrm>
        <a:graphic>
          <a:graphicData uri="http://schemas.openxmlformats.org/drawingml/2006/table">
            <a:tbl>
              <a:tblPr firstRow="1" bandRow="1">
                <a:tableStyleId>{5C22544A-7EE6-4342-B048-85BDC9FD1C3A}</a:tableStyleId>
              </a:tblPr>
              <a:tblGrid>
                <a:gridCol w="2462403">
                  <a:extLst>
                    <a:ext uri="{9D8B030D-6E8A-4147-A177-3AD203B41FA5}">
                      <a16:colId xmlns:a16="http://schemas.microsoft.com/office/drawing/2014/main" val="2555605956"/>
                    </a:ext>
                  </a:extLst>
                </a:gridCol>
                <a:gridCol w="1418126">
                  <a:extLst>
                    <a:ext uri="{9D8B030D-6E8A-4147-A177-3AD203B41FA5}">
                      <a16:colId xmlns:a16="http://schemas.microsoft.com/office/drawing/2014/main" val="4212566624"/>
                    </a:ext>
                  </a:extLst>
                </a:gridCol>
                <a:gridCol w="3506680">
                  <a:extLst>
                    <a:ext uri="{9D8B030D-6E8A-4147-A177-3AD203B41FA5}">
                      <a16:colId xmlns:a16="http://schemas.microsoft.com/office/drawing/2014/main" val="2413802604"/>
                    </a:ext>
                  </a:extLst>
                </a:gridCol>
              </a:tblGrid>
              <a:tr h="370840">
                <a:tc>
                  <a:txBody>
                    <a:bodyPr/>
                    <a:lstStyle/>
                    <a:p>
                      <a:r>
                        <a:rPr lang="en-GB" dirty="0"/>
                        <a:t>Week</a:t>
                      </a:r>
                    </a:p>
                  </a:txBody>
                  <a:tcPr/>
                </a:tc>
                <a:tc>
                  <a:txBody>
                    <a:bodyPr/>
                    <a:lstStyle/>
                    <a:p>
                      <a:r>
                        <a:rPr lang="en-GB" dirty="0"/>
                        <a:t>Time spend</a:t>
                      </a:r>
                    </a:p>
                  </a:txBody>
                  <a:tcPr/>
                </a:tc>
                <a:tc>
                  <a:txBody>
                    <a:bodyPr/>
                    <a:lstStyle/>
                    <a:p>
                      <a:r>
                        <a:rPr lang="en-GB" dirty="0"/>
                        <a:t>Doing</a:t>
                      </a:r>
                    </a:p>
                  </a:txBody>
                  <a:tcPr/>
                </a:tc>
                <a:extLst>
                  <a:ext uri="{0D108BD9-81ED-4DB2-BD59-A6C34878D82A}">
                    <a16:rowId xmlns:a16="http://schemas.microsoft.com/office/drawing/2014/main" val="2991692113"/>
                  </a:ext>
                </a:extLst>
              </a:tr>
              <a:tr h="370840">
                <a:tc>
                  <a:txBody>
                    <a:bodyPr/>
                    <a:lstStyle/>
                    <a:p>
                      <a:r>
                        <a:rPr lang="en-GB" dirty="0"/>
                        <a:t>[04/05-11/05]</a:t>
                      </a:r>
                    </a:p>
                  </a:txBody>
                  <a:tcPr/>
                </a:tc>
                <a:tc>
                  <a:txBody>
                    <a:bodyPr/>
                    <a:lstStyle/>
                    <a:p>
                      <a:r>
                        <a:rPr lang="en-GB" dirty="0"/>
                        <a:t>6h</a:t>
                      </a:r>
                    </a:p>
                  </a:txBody>
                  <a:tcPr/>
                </a:tc>
                <a:tc>
                  <a:txBody>
                    <a:bodyPr/>
                    <a:lstStyle/>
                    <a:p>
                      <a:r>
                        <a:rPr lang="en-GB" dirty="0"/>
                        <a:t>Wood Working and modelling </a:t>
                      </a:r>
                    </a:p>
                  </a:txBody>
                  <a:tcPr/>
                </a:tc>
                <a:extLst>
                  <a:ext uri="{0D108BD9-81ED-4DB2-BD59-A6C34878D82A}">
                    <a16:rowId xmlns:a16="http://schemas.microsoft.com/office/drawing/2014/main" val="155573946"/>
                  </a:ext>
                </a:extLst>
              </a:tr>
              <a:tr h="370840">
                <a:tc>
                  <a:txBody>
                    <a:bodyPr/>
                    <a:lstStyle/>
                    <a:p>
                      <a:r>
                        <a:rPr lang="en-GB" dirty="0"/>
                        <a:t>[10/05-15/05]</a:t>
                      </a:r>
                    </a:p>
                  </a:txBody>
                  <a:tcPr/>
                </a:tc>
                <a:tc>
                  <a:txBody>
                    <a:bodyPr/>
                    <a:lstStyle/>
                    <a:p>
                      <a:r>
                        <a:rPr lang="en-GB" dirty="0"/>
                        <a:t>7h</a:t>
                      </a:r>
                    </a:p>
                  </a:txBody>
                  <a:tcPr/>
                </a:tc>
                <a:tc>
                  <a:txBody>
                    <a:bodyPr/>
                    <a:lstStyle/>
                    <a:p>
                      <a:r>
                        <a:rPr lang="en-GB" dirty="0"/>
                        <a:t>Servo and MPU-6050 coding </a:t>
                      </a:r>
                    </a:p>
                  </a:txBody>
                  <a:tcPr/>
                </a:tc>
                <a:extLst>
                  <a:ext uri="{0D108BD9-81ED-4DB2-BD59-A6C34878D82A}">
                    <a16:rowId xmlns:a16="http://schemas.microsoft.com/office/drawing/2014/main" val="2542844829"/>
                  </a:ext>
                </a:extLst>
              </a:tr>
              <a:tr h="370840">
                <a:tc>
                  <a:txBody>
                    <a:bodyPr/>
                    <a:lstStyle/>
                    <a:p>
                      <a:r>
                        <a:rPr lang="en-GB" dirty="0"/>
                        <a:t>[22/06-25/06]</a:t>
                      </a:r>
                    </a:p>
                  </a:txBody>
                  <a:tcPr/>
                </a:tc>
                <a:tc>
                  <a:txBody>
                    <a:bodyPr/>
                    <a:lstStyle/>
                    <a:p>
                      <a:r>
                        <a:rPr lang="en-GB" dirty="0"/>
                        <a:t>10h</a:t>
                      </a:r>
                    </a:p>
                  </a:txBody>
                  <a:tcPr/>
                </a:tc>
                <a:tc>
                  <a:txBody>
                    <a:bodyPr/>
                    <a:lstStyle/>
                    <a:p>
                      <a:r>
                        <a:rPr lang="en-GB" dirty="0"/>
                        <a:t>Sonar and Display </a:t>
                      </a:r>
                    </a:p>
                  </a:txBody>
                  <a:tcPr/>
                </a:tc>
                <a:extLst>
                  <a:ext uri="{0D108BD9-81ED-4DB2-BD59-A6C34878D82A}">
                    <a16:rowId xmlns:a16="http://schemas.microsoft.com/office/drawing/2014/main" val="931582909"/>
                  </a:ext>
                </a:extLst>
              </a:tr>
              <a:tr h="370840">
                <a:tc>
                  <a:txBody>
                    <a:bodyPr/>
                    <a:lstStyle/>
                    <a:p>
                      <a:r>
                        <a:rPr lang="en-GB" dirty="0"/>
                        <a:t>[29/06-03/07]</a:t>
                      </a:r>
                    </a:p>
                  </a:txBody>
                  <a:tcPr/>
                </a:tc>
                <a:tc>
                  <a:txBody>
                    <a:bodyPr/>
                    <a:lstStyle/>
                    <a:p>
                      <a:r>
                        <a:rPr lang="en-GB" dirty="0"/>
                        <a:t>10h</a:t>
                      </a:r>
                    </a:p>
                  </a:txBody>
                  <a:tcPr/>
                </a:tc>
                <a:tc>
                  <a:txBody>
                    <a:bodyPr/>
                    <a:lstStyle/>
                    <a:p>
                      <a:r>
                        <a:rPr lang="en-GB" dirty="0"/>
                        <a:t>Debugging code and PDI</a:t>
                      </a:r>
                    </a:p>
                  </a:txBody>
                  <a:tcPr/>
                </a:tc>
                <a:extLst>
                  <a:ext uri="{0D108BD9-81ED-4DB2-BD59-A6C34878D82A}">
                    <a16:rowId xmlns:a16="http://schemas.microsoft.com/office/drawing/2014/main" val="3163922584"/>
                  </a:ext>
                </a:extLst>
              </a:tr>
              <a:tr h="370840">
                <a:tc>
                  <a:txBody>
                    <a:bodyPr/>
                    <a:lstStyle/>
                    <a:p>
                      <a:r>
                        <a:rPr lang="en-GB" dirty="0"/>
                        <a:t>[20/07-25/07]</a:t>
                      </a:r>
                    </a:p>
                  </a:txBody>
                  <a:tcPr/>
                </a:tc>
                <a:tc>
                  <a:txBody>
                    <a:bodyPr/>
                    <a:lstStyle/>
                    <a:p>
                      <a:r>
                        <a:rPr lang="en-GB" dirty="0"/>
                        <a:t>3h</a:t>
                      </a:r>
                    </a:p>
                  </a:txBody>
                  <a:tcPr/>
                </a:tc>
                <a:tc>
                  <a:txBody>
                    <a:bodyPr/>
                    <a:lstStyle/>
                    <a:p>
                      <a:r>
                        <a:rPr lang="en-GB" dirty="0"/>
                        <a:t>Debugging code</a:t>
                      </a:r>
                    </a:p>
                  </a:txBody>
                  <a:tcPr/>
                </a:tc>
                <a:extLst>
                  <a:ext uri="{0D108BD9-81ED-4DB2-BD59-A6C34878D82A}">
                    <a16:rowId xmlns:a16="http://schemas.microsoft.com/office/drawing/2014/main" val="3175867804"/>
                  </a:ext>
                </a:extLst>
              </a:tr>
            </a:tbl>
          </a:graphicData>
        </a:graphic>
      </p:graphicFrame>
      <p:sp>
        <p:nvSpPr>
          <p:cNvPr id="12" name="CaixaDeTexto 11">
            <a:extLst>
              <a:ext uri="{FF2B5EF4-FFF2-40B4-BE49-F238E27FC236}">
                <a16:creationId xmlns:a16="http://schemas.microsoft.com/office/drawing/2014/main" id="{DF1FA0D1-8EEA-4C52-A8E5-FE8EC3369ECA}"/>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7619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397FBB-497C-472C-A923-B9E5790EB0D7}"/>
              </a:ext>
            </a:extLst>
          </p:cNvPr>
          <p:cNvSpPr>
            <a:spLocks noGrp="1"/>
          </p:cNvSpPr>
          <p:nvPr>
            <p:ph type="title"/>
          </p:nvPr>
        </p:nvSpPr>
        <p:spPr/>
        <p:txBody>
          <a:bodyPr/>
          <a:lstStyle/>
          <a:p>
            <a:r>
              <a:rPr lang="en-GB" dirty="0" err="1"/>
              <a:t>Introdution</a:t>
            </a:r>
            <a:endParaRPr lang="en-GB" dirty="0"/>
          </a:p>
        </p:txBody>
      </p:sp>
      <p:sp>
        <p:nvSpPr>
          <p:cNvPr id="3" name="Marcador de Posição de Conteúdo 2">
            <a:extLst>
              <a:ext uri="{FF2B5EF4-FFF2-40B4-BE49-F238E27FC236}">
                <a16:creationId xmlns:a16="http://schemas.microsoft.com/office/drawing/2014/main" id="{E5C2710C-05AB-45AB-8439-F09684FE5C20}"/>
              </a:ext>
            </a:extLst>
          </p:cNvPr>
          <p:cNvSpPr>
            <a:spLocks noGrp="1"/>
          </p:cNvSpPr>
          <p:nvPr>
            <p:ph idx="1"/>
          </p:nvPr>
        </p:nvSpPr>
        <p:spPr>
          <a:xfrm>
            <a:off x="913795" y="1732450"/>
            <a:ext cx="10353762" cy="1828968"/>
          </a:xfrm>
        </p:spPr>
        <p:txBody>
          <a:bodyPr/>
          <a:lstStyle/>
          <a:p>
            <a:pPr marL="36900" indent="0" algn="just">
              <a:buNone/>
            </a:pPr>
            <a:r>
              <a:rPr lang="en-US" dirty="0"/>
              <a:t>The objective of this project is to balance a ball on a platform (1D movement) and if the ball is moved to a different position which is not the middle (by default de desired position) of the board the machine should return it to the middle.</a:t>
            </a:r>
            <a:endParaRPr lang="en-GB" dirty="0"/>
          </a:p>
        </p:txBody>
      </p:sp>
      <p:sp>
        <p:nvSpPr>
          <p:cNvPr id="76" name="Marcador de Posição do Número do Diapositivo 75">
            <a:extLst>
              <a:ext uri="{FF2B5EF4-FFF2-40B4-BE49-F238E27FC236}">
                <a16:creationId xmlns:a16="http://schemas.microsoft.com/office/drawing/2014/main" id="{AE560D80-FA60-43D5-9592-A58F6C44EB6F}"/>
              </a:ext>
            </a:extLst>
          </p:cNvPr>
          <p:cNvSpPr>
            <a:spLocks noGrp="1"/>
          </p:cNvSpPr>
          <p:nvPr>
            <p:ph type="sldNum" sz="quarter" idx="12"/>
          </p:nvPr>
        </p:nvSpPr>
        <p:spPr>
          <a:xfrm>
            <a:off x="11424914" y="6492875"/>
            <a:ext cx="753545" cy="365125"/>
          </a:xfrm>
        </p:spPr>
        <p:txBody>
          <a:bodyPr/>
          <a:lstStyle/>
          <a:p>
            <a:pPr algn="ctr"/>
            <a:fld id="{B6D363E0-5191-4ABE-9948-3E0C89764D3B}" type="slidenum">
              <a:rPr lang="en-GB" smtClean="0"/>
              <a:pPr algn="ctr"/>
              <a:t>2</a:t>
            </a:fld>
            <a:endParaRPr lang="en-GB"/>
          </a:p>
        </p:txBody>
      </p:sp>
      <p:sp>
        <p:nvSpPr>
          <p:cNvPr id="4" name="Retângulo 3">
            <a:extLst>
              <a:ext uri="{FF2B5EF4-FFF2-40B4-BE49-F238E27FC236}">
                <a16:creationId xmlns:a16="http://schemas.microsoft.com/office/drawing/2014/main" id="{D410C99D-F39D-484F-A9E1-33F43716B361}"/>
              </a:ext>
            </a:extLst>
          </p:cNvPr>
          <p:cNvSpPr/>
          <p:nvPr/>
        </p:nvSpPr>
        <p:spPr>
          <a:xfrm>
            <a:off x="1359087" y="48152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F4A96923-3A20-45DF-A9B0-F4E16A586100}"/>
              </a:ext>
            </a:extLst>
          </p:cNvPr>
          <p:cNvSpPr/>
          <p:nvPr/>
        </p:nvSpPr>
        <p:spPr>
          <a:xfrm>
            <a:off x="2911051" y="50501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1C6E140D-F6FF-4658-A89F-4471515C6950}"/>
              </a:ext>
            </a:extLst>
          </p:cNvPr>
          <p:cNvSpPr/>
          <p:nvPr/>
        </p:nvSpPr>
        <p:spPr>
          <a:xfrm>
            <a:off x="2401245" y="51630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E7D3F373-6FDE-496C-885C-DA3F25106929}"/>
              </a:ext>
            </a:extLst>
          </p:cNvPr>
          <p:cNvSpPr/>
          <p:nvPr/>
        </p:nvSpPr>
        <p:spPr>
          <a:xfrm>
            <a:off x="2401246"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9D1A5E51-0CC0-4B56-AB69-3A8753515948}"/>
              </a:ext>
            </a:extLst>
          </p:cNvPr>
          <p:cNvSpPr/>
          <p:nvPr/>
        </p:nvSpPr>
        <p:spPr>
          <a:xfrm>
            <a:off x="3359513"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358B7C21-C122-4BC9-967D-566DADA1FE87}"/>
              </a:ext>
            </a:extLst>
          </p:cNvPr>
          <p:cNvSpPr/>
          <p:nvPr/>
        </p:nvSpPr>
        <p:spPr>
          <a:xfrm>
            <a:off x="1120000" y="59058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6AA5A3C4-9ED5-49B1-AE8E-6E296207E4CD}"/>
              </a:ext>
            </a:extLst>
          </p:cNvPr>
          <p:cNvSpPr/>
          <p:nvPr/>
        </p:nvSpPr>
        <p:spPr>
          <a:xfrm>
            <a:off x="2936217" y="49281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3FE0788-2936-4E72-8277-45E3EE4A9AA1}"/>
              </a:ext>
            </a:extLst>
          </p:cNvPr>
          <p:cNvSpPr/>
          <p:nvPr/>
        </p:nvSpPr>
        <p:spPr>
          <a:xfrm>
            <a:off x="3709157" y="45529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3EA57290-1A45-4544-9EA5-9AE287937DBA}"/>
              </a:ext>
            </a:extLst>
          </p:cNvPr>
          <p:cNvSpPr/>
          <p:nvPr/>
        </p:nvSpPr>
        <p:spPr>
          <a:xfrm>
            <a:off x="1362319" y="47313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0ABD059F-516D-4898-A49F-57846F4C7B53}"/>
              </a:ext>
            </a:extLst>
          </p:cNvPr>
          <p:cNvSpPr/>
          <p:nvPr/>
        </p:nvSpPr>
        <p:spPr>
          <a:xfrm>
            <a:off x="4597167" y="56877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A07DCF7E-C4E2-4447-885D-E9430BD1D9D8}"/>
              </a:ext>
            </a:extLst>
          </p:cNvPr>
          <p:cNvSpPr/>
          <p:nvPr/>
        </p:nvSpPr>
        <p:spPr>
          <a:xfrm>
            <a:off x="4261431" y="49578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CF3C051-7804-4068-A413-73E6943B2603}"/>
              </a:ext>
            </a:extLst>
          </p:cNvPr>
          <p:cNvSpPr/>
          <p:nvPr/>
        </p:nvSpPr>
        <p:spPr>
          <a:xfrm>
            <a:off x="2815538" y="47207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D0C5051F-AE66-46D3-957B-B47CFB199D25}"/>
              </a:ext>
            </a:extLst>
          </p:cNvPr>
          <p:cNvSpPr/>
          <p:nvPr/>
        </p:nvSpPr>
        <p:spPr>
          <a:xfrm>
            <a:off x="2961385" y="47733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36D079A-5F64-4FC4-AEA7-8CCAD784D7F5}"/>
              </a:ext>
            </a:extLst>
          </p:cNvPr>
          <p:cNvCxnSpPr>
            <a:cxnSpLocks/>
            <a:stCxn id="16" idx="2"/>
            <a:endCxn id="19" idx="0"/>
          </p:cNvCxnSpPr>
          <p:nvPr/>
        </p:nvCxnSpPr>
        <p:spPr>
          <a:xfrm rot="5400000">
            <a:off x="1837155" y="51088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DE2BEF61-B977-435B-8FC0-F675C17A45E2}"/>
              </a:ext>
            </a:extLst>
          </p:cNvPr>
          <p:cNvCxnSpPr>
            <a:cxnSpLocks/>
            <a:stCxn id="13" idx="2"/>
            <a:endCxn id="19" idx="3"/>
          </p:cNvCxnSpPr>
          <p:nvPr/>
        </p:nvCxnSpPr>
        <p:spPr>
          <a:xfrm rot="5400000">
            <a:off x="3293665" y="49966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9CC0E4D9-B50F-4E68-AC2B-CC5EC2FE52FF}"/>
              </a:ext>
            </a:extLst>
          </p:cNvPr>
          <p:cNvSpPr/>
          <p:nvPr/>
        </p:nvSpPr>
        <p:spPr>
          <a:xfrm>
            <a:off x="1826569" y="62875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B018B6CD-2B97-4A4F-9475-EAFB611A0BD0}"/>
              </a:ext>
            </a:extLst>
          </p:cNvPr>
          <p:cNvSpPr/>
          <p:nvPr/>
        </p:nvSpPr>
        <p:spPr>
          <a:xfrm rot="21152037">
            <a:off x="7518011"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3C21C2AC-AB1F-47AB-9ECF-CB8E07051C21}"/>
              </a:ext>
            </a:extLst>
          </p:cNvPr>
          <p:cNvSpPr/>
          <p:nvPr/>
        </p:nvSpPr>
        <p:spPr>
          <a:xfrm>
            <a:off x="9069975"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F3F9A32E-D399-4A9B-BEEE-46B7F413D939}"/>
              </a:ext>
            </a:extLst>
          </p:cNvPr>
          <p:cNvSpPr/>
          <p:nvPr/>
        </p:nvSpPr>
        <p:spPr>
          <a:xfrm>
            <a:off x="8560169"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DDF045B4-27D5-4E40-9FEC-B03942ED0F61}"/>
              </a:ext>
            </a:extLst>
          </p:cNvPr>
          <p:cNvSpPr/>
          <p:nvPr/>
        </p:nvSpPr>
        <p:spPr>
          <a:xfrm>
            <a:off x="8560170"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1713A712-E4D1-4A2D-964C-C93AC868FC04}"/>
              </a:ext>
            </a:extLst>
          </p:cNvPr>
          <p:cNvSpPr/>
          <p:nvPr/>
        </p:nvSpPr>
        <p:spPr>
          <a:xfrm>
            <a:off x="9518437"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EE143FF5-D74A-48A2-88E1-B2672DDE40A9}"/>
              </a:ext>
            </a:extLst>
          </p:cNvPr>
          <p:cNvSpPr/>
          <p:nvPr/>
        </p:nvSpPr>
        <p:spPr>
          <a:xfrm>
            <a:off x="7278924"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EACEE471-5295-452C-A2BE-F750C4A583E6}"/>
              </a:ext>
            </a:extLst>
          </p:cNvPr>
          <p:cNvSpPr/>
          <p:nvPr/>
        </p:nvSpPr>
        <p:spPr>
          <a:xfrm>
            <a:off x="9095141"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7EF0030-2216-47AA-81AE-3B067882B196}"/>
              </a:ext>
            </a:extLst>
          </p:cNvPr>
          <p:cNvSpPr/>
          <p:nvPr/>
        </p:nvSpPr>
        <p:spPr>
          <a:xfrm rot="21152037">
            <a:off x="9774167"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86A30817-EA6A-4223-A5EC-062335C21AF4}"/>
              </a:ext>
            </a:extLst>
          </p:cNvPr>
          <p:cNvSpPr/>
          <p:nvPr/>
        </p:nvSpPr>
        <p:spPr>
          <a:xfrm rot="21152037">
            <a:off x="7496076"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48E3F782-E687-42E2-BD54-358F0D017598}"/>
              </a:ext>
            </a:extLst>
          </p:cNvPr>
          <p:cNvSpPr/>
          <p:nvPr/>
        </p:nvSpPr>
        <p:spPr>
          <a:xfrm>
            <a:off x="10756091"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C73173B1-451E-46C1-99EC-316131DEB5D6}"/>
              </a:ext>
            </a:extLst>
          </p:cNvPr>
          <p:cNvSpPr/>
          <p:nvPr/>
        </p:nvSpPr>
        <p:spPr>
          <a:xfrm rot="601377">
            <a:off x="10567438"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E3E0D07A-FCEA-406D-9915-39A205A09186}"/>
              </a:ext>
            </a:extLst>
          </p:cNvPr>
          <p:cNvSpPr/>
          <p:nvPr/>
        </p:nvSpPr>
        <p:spPr>
          <a:xfrm rot="4317617">
            <a:off x="10428223"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70AFBC93-809E-4D1B-A2E9-76A0E139E9BD}"/>
              </a:ext>
            </a:extLst>
          </p:cNvPr>
          <p:cNvSpPr/>
          <p:nvPr/>
        </p:nvSpPr>
        <p:spPr>
          <a:xfrm rot="2063471">
            <a:off x="10565344"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01521288-6B43-4A29-B03B-C423A4C84B0E}"/>
              </a:ext>
            </a:extLst>
          </p:cNvPr>
          <p:cNvSpPr/>
          <p:nvPr/>
        </p:nvSpPr>
        <p:spPr>
          <a:xfrm rot="21152037">
            <a:off x="8974462"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9ADC4F86-AE59-4121-BC69-35551EFF4CD3}"/>
              </a:ext>
            </a:extLst>
          </p:cNvPr>
          <p:cNvSpPr/>
          <p:nvPr/>
        </p:nvSpPr>
        <p:spPr>
          <a:xfrm rot="21152037">
            <a:off x="9111920"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E6C69B20-462A-4AE5-8AB6-9B8E6E568B8E}"/>
              </a:ext>
            </a:extLst>
          </p:cNvPr>
          <p:cNvCxnSpPr>
            <a:cxnSpLocks/>
            <a:stCxn id="34" idx="2"/>
            <a:endCxn id="37" idx="0"/>
          </p:cNvCxnSpPr>
          <p:nvPr/>
        </p:nvCxnSpPr>
        <p:spPr>
          <a:xfrm rot="5400000">
            <a:off x="7993667"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E699A324-C189-461C-9023-9AA8DE605DA5}"/>
              </a:ext>
            </a:extLst>
          </p:cNvPr>
          <p:cNvCxnSpPr>
            <a:cxnSpLocks/>
            <a:stCxn id="29" idx="2"/>
            <a:endCxn id="37" idx="3"/>
          </p:cNvCxnSpPr>
          <p:nvPr/>
        </p:nvCxnSpPr>
        <p:spPr>
          <a:xfrm rot="5400000">
            <a:off x="9452589"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5BC8E053-F9CD-4C8C-9F16-1E568D3897CF}"/>
              </a:ext>
            </a:extLst>
          </p:cNvPr>
          <p:cNvSpPr/>
          <p:nvPr/>
        </p:nvSpPr>
        <p:spPr>
          <a:xfrm>
            <a:off x="7985493"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E5ED2CE9-0A18-4AA1-8C93-14C470C06684}"/>
              </a:ext>
            </a:extLst>
          </p:cNvPr>
          <p:cNvSpPr/>
          <p:nvPr/>
        </p:nvSpPr>
        <p:spPr>
          <a:xfrm rot="2265532">
            <a:off x="4246928" y="57274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B24631E8-08DA-4045-AE03-F4102E671950}"/>
              </a:ext>
            </a:extLst>
          </p:cNvPr>
          <p:cNvSpPr/>
          <p:nvPr/>
        </p:nvSpPr>
        <p:spPr>
          <a:xfrm rot="245438">
            <a:off x="4448554" y="57775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aixaDeTexto 76">
            <a:extLst>
              <a:ext uri="{FF2B5EF4-FFF2-40B4-BE49-F238E27FC236}">
                <a16:creationId xmlns:a16="http://schemas.microsoft.com/office/drawing/2014/main" id="{4936A224-7EC8-491C-AAA5-90E934B1D20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186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58F98-10D2-4BDD-A4F0-32503EEA9FA6}"/>
              </a:ext>
            </a:extLst>
          </p:cNvPr>
          <p:cNvSpPr>
            <a:spLocks noGrp="1"/>
          </p:cNvSpPr>
          <p:nvPr>
            <p:ph type="title"/>
          </p:nvPr>
        </p:nvSpPr>
        <p:spPr/>
        <p:txBody>
          <a:bodyPr/>
          <a:lstStyle/>
          <a:p>
            <a:r>
              <a:rPr lang="en-GB" dirty="0"/>
              <a:t>List of Components</a:t>
            </a:r>
          </a:p>
        </p:txBody>
      </p:sp>
      <p:sp>
        <p:nvSpPr>
          <p:cNvPr id="40" name="Marcador de Posição de Conteúdo 2">
            <a:extLst>
              <a:ext uri="{FF2B5EF4-FFF2-40B4-BE49-F238E27FC236}">
                <a16:creationId xmlns:a16="http://schemas.microsoft.com/office/drawing/2014/main" id="{2489FBFC-B22A-456D-9CAD-203265355C8E}"/>
              </a:ext>
            </a:extLst>
          </p:cNvPr>
          <p:cNvSpPr>
            <a:spLocks noGrp="1"/>
          </p:cNvSpPr>
          <p:nvPr>
            <p:ph idx="1"/>
          </p:nvPr>
        </p:nvSpPr>
        <p:spPr>
          <a:xfrm>
            <a:off x="973776" y="1596828"/>
            <a:ext cx="10233800" cy="4351338"/>
          </a:xfrm>
        </p:spPr>
        <p:txBody>
          <a:bodyPr>
            <a:normAutofit/>
          </a:bodyPr>
          <a:lstStyle/>
          <a:p>
            <a:r>
              <a:rPr lang="en-GB" dirty="0" err="1"/>
              <a:t>Ardunio</a:t>
            </a:r>
            <a:r>
              <a:rPr lang="en-GB" dirty="0"/>
              <a:t> MEGA 2560;</a:t>
            </a:r>
          </a:p>
          <a:p>
            <a:r>
              <a:rPr lang="en-GB" dirty="0"/>
              <a:t>Breadboard;</a:t>
            </a:r>
          </a:p>
          <a:p>
            <a:r>
              <a:rPr lang="pt-PT" dirty="0"/>
              <a:t>SG90 Servo;</a:t>
            </a:r>
          </a:p>
          <a:p>
            <a:r>
              <a:rPr lang="en-GB" dirty="0"/>
              <a:t>Buttons</a:t>
            </a:r>
            <a:r>
              <a:rPr lang="pt-PT" dirty="0"/>
              <a:t>;</a:t>
            </a:r>
          </a:p>
          <a:p>
            <a:pPr marL="36900" indent="0">
              <a:buNone/>
            </a:pPr>
            <a:endParaRPr lang="pt-PT" dirty="0"/>
          </a:p>
          <a:p>
            <a:r>
              <a:rPr lang="pt-PT" dirty="0" err="1"/>
              <a:t>Sensors</a:t>
            </a:r>
            <a:r>
              <a:rPr lang="pt-PT" dirty="0"/>
              <a:t>:</a:t>
            </a:r>
          </a:p>
          <a:p>
            <a:pPr lvl="1"/>
            <a:r>
              <a:rPr lang="pt-PT" dirty="0"/>
              <a:t>GY-521/MPU-6050 (</a:t>
            </a:r>
            <a:r>
              <a:rPr lang="en-US" dirty="0"/>
              <a:t>Accelerometer and gyroscope module 3 axes</a:t>
            </a:r>
            <a:r>
              <a:rPr lang="pt-PT" dirty="0"/>
              <a:t>) ;</a:t>
            </a:r>
          </a:p>
          <a:p>
            <a:pPr lvl="1"/>
            <a:r>
              <a:rPr lang="pt-PT" dirty="0"/>
              <a:t>HC-SR04 (Sonar);</a:t>
            </a:r>
          </a:p>
          <a:p>
            <a:pPr lvl="1"/>
            <a:r>
              <a:rPr lang="en-US" dirty="0"/>
              <a:t>HDSP-B0xE  (4 digit seven 7 display);</a:t>
            </a:r>
            <a:endParaRPr lang="pt-PT" dirty="0"/>
          </a:p>
          <a:p>
            <a:pPr lvl="1"/>
            <a:endParaRPr lang="pt-PT" dirty="0"/>
          </a:p>
          <a:p>
            <a:pPr lvl="1"/>
            <a:endParaRPr lang="pt-PT" dirty="0"/>
          </a:p>
          <a:p>
            <a:endParaRPr lang="en-GB" dirty="0"/>
          </a:p>
        </p:txBody>
      </p:sp>
      <p:sp>
        <p:nvSpPr>
          <p:cNvPr id="66" name="Marcador de Posição do Número do Diapositivo 65">
            <a:extLst>
              <a:ext uri="{FF2B5EF4-FFF2-40B4-BE49-F238E27FC236}">
                <a16:creationId xmlns:a16="http://schemas.microsoft.com/office/drawing/2014/main" id="{156B8D91-72ED-4791-BBD4-EFB55861770F}"/>
              </a:ext>
            </a:extLst>
          </p:cNvPr>
          <p:cNvSpPr>
            <a:spLocks noGrp="1"/>
          </p:cNvSpPr>
          <p:nvPr>
            <p:ph type="sldNum" sz="quarter" idx="12"/>
          </p:nvPr>
        </p:nvSpPr>
        <p:spPr>
          <a:xfrm>
            <a:off x="11412928" y="6473640"/>
            <a:ext cx="753545" cy="365125"/>
          </a:xfrm>
        </p:spPr>
        <p:txBody>
          <a:bodyPr/>
          <a:lstStyle/>
          <a:p>
            <a:pPr algn="ctr"/>
            <a:fld id="{B6D363E0-5191-4ABE-9948-3E0C89764D3B}" type="slidenum">
              <a:rPr lang="en-GB" smtClean="0"/>
              <a:pPr algn="ctr"/>
              <a:t>3</a:t>
            </a:fld>
            <a:endParaRPr lang="en-GB"/>
          </a:p>
        </p:txBody>
      </p:sp>
      <p:sp>
        <p:nvSpPr>
          <p:cNvPr id="4" name="Retângulo 3">
            <a:extLst>
              <a:ext uri="{FF2B5EF4-FFF2-40B4-BE49-F238E27FC236}">
                <a16:creationId xmlns:a16="http://schemas.microsoft.com/office/drawing/2014/main" id="{C8C9FFDE-182A-4F11-8F06-931A0F34D579}"/>
              </a:ext>
            </a:extLst>
          </p:cNvPr>
          <p:cNvSpPr/>
          <p:nvPr/>
        </p:nvSpPr>
        <p:spPr>
          <a:xfrm>
            <a:off x="7921814" y="22144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0393C802-47E6-4DD5-8F70-1664CA963220}"/>
              </a:ext>
            </a:extLst>
          </p:cNvPr>
          <p:cNvSpPr/>
          <p:nvPr/>
        </p:nvSpPr>
        <p:spPr>
          <a:xfrm>
            <a:off x="9473778" y="24493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9BC49CB6-D1CC-40D0-8D33-1B43CA127B4A}"/>
              </a:ext>
            </a:extLst>
          </p:cNvPr>
          <p:cNvSpPr/>
          <p:nvPr/>
        </p:nvSpPr>
        <p:spPr>
          <a:xfrm>
            <a:off x="8963972" y="25622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95B61001-3E8B-4A24-B831-193A5DBE2D96}"/>
              </a:ext>
            </a:extLst>
          </p:cNvPr>
          <p:cNvSpPr/>
          <p:nvPr/>
        </p:nvSpPr>
        <p:spPr>
          <a:xfrm>
            <a:off x="8963973"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131614AD-3014-443F-A371-6C0C6B569EC1}"/>
              </a:ext>
            </a:extLst>
          </p:cNvPr>
          <p:cNvSpPr/>
          <p:nvPr/>
        </p:nvSpPr>
        <p:spPr>
          <a:xfrm>
            <a:off x="9922240"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27CC409A-6BA6-4AC1-BE63-DF9DAB54A72D}"/>
              </a:ext>
            </a:extLst>
          </p:cNvPr>
          <p:cNvSpPr/>
          <p:nvPr/>
        </p:nvSpPr>
        <p:spPr>
          <a:xfrm>
            <a:off x="7682727" y="33050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5ECE5F55-5AAC-4AB1-8B99-A438E702D1A8}"/>
              </a:ext>
            </a:extLst>
          </p:cNvPr>
          <p:cNvSpPr/>
          <p:nvPr/>
        </p:nvSpPr>
        <p:spPr>
          <a:xfrm>
            <a:off x="9498944" y="23273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2486BAD-62C5-4089-8D60-864A4F0DA2D9}"/>
              </a:ext>
            </a:extLst>
          </p:cNvPr>
          <p:cNvSpPr/>
          <p:nvPr/>
        </p:nvSpPr>
        <p:spPr>
          <a:xfrm>
            <a:off x="10271884" y="19521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A9418A58-CD20-41A6-8370-2D9A465AC577}"/>
              </a:ext>
            </a:extLst>
          </p:cNvPr>
          <p:cNvSpPr/>
          <p:nvPr/>
        </p:nvSpPr>
        <p:spPr>
          <a:xfrm>
            <a:off x="7925046" y="21305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242E56A0-01E0-4A60-BD6C-07615F78429D}"/>
              </a:ext>
            </a:extLst>
          </p:cNvPr>
          <p:cNvSpPr/>
          <p:nvPr/>
        </p:nvSpPr>
        <p:spPr>
          <a:xfrm>
            <a:off x="11159894" y="30869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8B8B2935-7F62-4668-B784-60AD3AD156D6}"/>
              </a:ext>
            </a:extLst>
          </p:cNvPr>
          <p:cNvSpPr/>
          <p:nvPr/>
        </p:nvSpPr>
        <p:spPr>
          <a:xfrm>
            <a:off x="10824158" y="23570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036A9E6-8454-43A5-AD33-72757638536F}"/>
              </a:ext>
            </a:extLst>
          </p:cNvPr>
          <p:cNvSpPr/>
          <p:nvPr/>
        </p:nvSpPr>
        <p:spPr>
          <a:xfrm>
            <a:off x="9378265" y="21199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E7A442B8-8F45-4E2E-821A-27B2C02AECD9}"/>
              </a:ext>
            </a:extLst>
          </p:cNvPr>
          <p:cNvSpPr/>
          <p:nvPr/>
        </p:nvSpPr>
        <p:spPr>
          <a:xfrm>
            <a:off x="9524112" y="21725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F3DBF66-8F83-4000-81EE-235CA1EAD83B}"/>
              </a:ext>
            </a:extLst>
          </p:cNvPr>
          <p:cNvCxnSpPr>
            <a:cxnSpLocks/>
            <a:stCxn id="16" idx="2"/>
            <a:endCxn id="19" idx="0"/>
          </p:cNvCxnSpPr>
          <p:nvPr/>
        </p:nvCxnSpPr>
        <p:spPr>
          <a:xfrm rot="5400000">
            <a:off x="8399882" y="25080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5711F494-090F-46CB-8C5F-B8E333FB155E}"/>
              </a:ext>
            </a:extLst>
          </p:cNvPr>
          <p:cNvCxnSpPr>
            <a:cxnSpLocks/>
            <a:stCxn id="13" idx="2"/>
            <a:endCxn id="19" idx="3"/>
          </p:cNvCxnSpPr>
          <p:nvPr/>
        </p:nvCxnSpPr>
        <p:spPr>
          <a:xfrm rot="5400000">
            <a:off x="9856392" y="23958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20F8A791-A6A8-4572-A836-9040F31F4289}"/>
              </a:ext>
            </a:extLst>
          </p:cNvPr>
          <p:cNvSpPr/>
          <p:nvPr/>
        </p:nvSpPr>
        <p:spPr>
          <a:xfrm>
            <a:off x="8389296" y="36867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4DF5391F-B1BF-45D7-AEDE-54672832A03A}"/>
              </a:ext>
            </a:extLst>
          </p:cNvPr>
          <p:cNvSpPr/>
          <p:nvPr/>
        </p:nvSpPr>
        <p:spPr>
          <a:xfrm rot="21152037">
            <a:off x="7926386"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CA6281F2-AC2E-47E5-9008-AB6ACF5A970F}"/>
              </a:ext>
            </a:extLst>
          </p:cNvPr>
          <p:cNvSpPr/>
          <p:nvPr/>
        </p:nvSpPr>
        <p:spPr>
          <a:xfrm>
            <a:off x="9478350"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EC63B89E-ECC8-4516-8B3D-5327951ED773}"/>
              </a:ext>
            </a:extLst>
          </p:cNvPr>
          <p:cNvSpPr/>
          <p:nvPr/>
        </p:nvSpPr>
        <p:spPr>
          <a:xfrm>
            <a:off x="8968544"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04C2A014-A81C-4668-974D-56E3D1E946F9}"/>
              </a:ext>
            </a:extLst>
          </p:cNvPr>
          <p:cNvSpPr/>
          <p:nvPr/>
        </p:nvSpPr>
        <p:spPr>
          <a:xfrm>
            <a:off x="8968545"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F1BD75A3-00E3-46FD-A46B-762A4F4826A3}"/>
              </a:ext>
            </a:extLst>
          </p:cNvPr>
          <p:cNvSpPr/>
          <p:nvPr/>
        </p:nvSpPr>
        <p:spPr>
          <a:xfrm>
            <a:off x="9926812"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4B752D17-7748-4ACB-A951-8A050167EF91}"/>
              </a:ext>
            </a:extLst>
          </p:cNvPr>
          <p:cNvSpPr/>
          <p:nvPr/>
        </p:nvSpPr>
        <p:spPr>
          <a:xfrm>
            <a:off x="7687299"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1B8D56DF-BB31-488D-86F8-0DF7A3A8E366}"/>
              </a:ext>
            </a:extLst>
          </p:cNvPr>
          <p:cNvSpPr/>
          <p:nvPr/>
        </p:nvSpPr>
        <p:spPr>
          <a:xfrm>
            <a:off x="9503516"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B5B9DA3-8196-4B6B-8998-4D4386F2DF84}"/>
              </a:ext>
            </a:extLst>
          </p:cNvPr>
          <p:cNvSpPr/>
          <p:nvPr/>
        </p:nvSpPr>
        <p:spPr>
          <a:xfrm rot="21152037">
            <a:off x="10182542"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9B369288-41C3-41B5-9356-70BA3D0DF11A}"/>
              </a:ext>
            </a:extLst>
          </p:cNvPr>
          <p:cNvSpPr/>
          <p:nvPr/>
        </p:nvSpPr>
        <p:spPr>
          <a:xfrm rot="21152037">
            <a:off x="7904451"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A11D32E3-CEC2-45E6-B2A1-630BE1A22BFE}"/>
              </a:ext>
            </a:extLst>
          </p:cNvPr>
          <p:cNvSpPr/>
          <p:nvPr/>
        </p:nvSpPr>
        <p:spPr>
          <a:xfrm>
            <a:off x="11164466"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6ADDCA9F-CFBD-4217-B8CA-BAC72A71D8CB}"/>
              </a:ext>
            </a:extLst>
          </p:cNvPr>
          <p:cNvSpPr/>
          <p:nvPr/>
        </p:nvSpPr>
        <p:spPr>
          <a:xfrm rot="601377">
            <a:off x="10975813"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BDD5C14C-75F5-4F2F-9D2F-254B76C53CD9}"/>
              </a:ext>
            </a:extLst>
          </p:cNvPr>
          <p:cNvSpPr/>
          <p:nvPr/>
        </p:nvSpPr>
        <p:spPr>
          <a:xfrm rot="4317617">
            <a:off x="10836598"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BD37E6FA-E95D-4720-872B-1CABE80183D6}"/>
              </a:ext>
            </a:extLst>
          </p:cNvPr>
          <p:cNvSpPr/>
          <p:nvPr/>
        </p:nvSpPr>
        <p:spPr>
          <a:xfrm rot="2063471">
            <a:off x="10973719"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D63AE747-51D7-462F-A99A-AFFC8FCB08C4}"/>
              </a:ext>
            </a:extLst>
          </p:cNvPr>
          <p:cNvSpPr/>
          <p:nvPr/>
        </p:nvSpPr>
        <p:spPr>
          <a:xfrm rot="21152037">
            <a:off x="9382837"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8C079D10-77DE-4830-BE91-787CFEAC7F58}"/>
              </a:ext>
            </a:extLst>
          </p:cNvPr>
          <p:cNvSpPr/>
          <p:nvPr/>
        </p:nvSpPr>
        <p:spPr>
          <a:xfrm rot="21152037">
            <a:off x="9520295"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D3003B67-6CCC-434E-AE3B-9A26EF17E2E4}"/>
              </a:ext>
            </a:extLst>
          </p:cNvPr>
          <p:cNvCxnSpPr>
            <a:cxnSpLocks/>
            <a:stCxn id="34" idx="2"/>
            <a:endCxn id="37" idx="0"/>
          </p:cNvCxnSpPr>
          <p:nvPr/>
        </p:nvCxnSpPr>
        <p:spPr>
          <a:xfrm rot="5400000">
            <a:off x="8402042"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A2AD124D-B7FA-4AB1-82F3-41F8054669AA}"/>
              </a:ext>
            </a:extLst>
          </p:cNvPr>
          <p:cNvCxnSpPr>
            <a:cxnSpLocks/>
            <a:stCxn id="29" idx="2"/>
            <a:endCxn id="37" idx="3"/>
          </p:cNvCxnSpPr>
          <p:nvPr/>
        </p:nvCxnSpPr>
        <p:spPr>
          <a:xfrm rot="5400000">
            <a:off x="9860964"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08540FD5-BF92-49AD-B0AE-203906E1FD0A}"/>
              </a:ext>
            </a:extLst>
          </p:cNvPr>
          <p:cNvSpPr/>
          <p:nvPr/>
        </p:nvSpPr>
        <p:spPr>
          <a:xfrm>
            <a:off x="8393868"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D1655C0A-C53E-4897-B706-FB37CF3CBD4E}"/>
              </a:ext>
            </a:extLst>
          </p:cNvPr>
          <p:cNvSpPr/>
          <p:nvPr/>
        </p:nvSpPr>
        <p:spPr>
          <a:xfrm rot="2265532">
            <a:off x="10809655" y="31266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9A91083A-0615-4959-A0DB-E08416D1F63A}"/>
              </a:ext>
            </a:extLst>
          </p:cNvPr>
          <p:cNvSpPr/>
          <p:nvPr/>
        </p:nvSpPr>
        <p:spPr>
          <a:xfrm rot="245438">
            <a:off x="11011281" y="31767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Agrupar 64">
            <a:extLst>
              <a:ext uri="{FF2B5EF4-FFF2-40B4-BE49-F238E27FC236}">
                <a16:creationId xmlns:a16="http://schemas.microsoft.com/office/drawing/2014/main" id="{36F475C6-7D04-4A59-B7B4-5076E8CDB1F0}"/>
              </a:ext>
            </a:extLst>
          </p:cNvPr>
          <p:cNvGrpSpPr/>
          <p:nvPr/>
        </p:nvGrpSpPr>
        <p:grpSpPr>
          <a:xfrm>
            <a:off x="10479537" y="1805622"/>
            <a:ext cx="936764" cy="524304"/>
            <a:chOff x="10479537" y="1805622"/>
            <a:chExt cx="936764" cy="524304"/>
          </a:xfrm>
        </p:grpSpPr>
        <p:sp>
          <p:nvSpPr>
            <p:cNvPr id="41" name="Retângulo 40">
              <a:extLst>
                <a:ext uri="{FF2B5EF4-FFF2-40B4-BE49-F238E27FC236}">
                  <a16:creationId xmlns:a16="http://schemas.microsoft.com/office/drawing/2014/main" id="{5923161B-EF92-41D4-8680-176CDB28D63E}"/>
                </a:ext>
              </a:extLst>
            </p:cNvPr>
            <p:cNvSpPr/>
            <p:nvPr/>
          </p:nvSpPr>
          <p:spPr>
            <a:xfrm>
              <a:off x="11166874" y="2245891"/>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ângulo 41">
              <a:extLst>
                <a:ext uri="{FF2B5EF4-FFF2-40B4-BE49-F238E27FC236}">
                  <a16:creationId xmlns:a16="http://schemas.microsoft.com/office/drawing/2014/main" id="{75AC2E73-1F93-44A5-AF85-1282AD810AB9}"/>
                </a:ext>
              </a:extLst>
            </p:cNvPr>
            <p:cNvSpPr/>
            <p:nvPr/>
          </p:nvSpPr>
          <p:spPr>
            <a:xfrm rot="5400000">
              <a:off x="11112691" y="2011117"/>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D4ED1E7D-8A00-43CC-B8B4-BCB2648F94E6}"/>
                </a:ext>
              </a:extLst>
            </p:cNvPr>
            <p:cNvSpPr/>
            <p:nvPr/>
          </p:nvSpPr>
          <p:spPr>
            <a:xfrm>
              <a:off x="11277719" y="1999574"/>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37FDC22-E354-4515-9809-0566A2002107}"/>
                </a:ext>
              </a:extLst>
            </p:cNvPr>
            <p:cNvSpPr/>
            <p:nvPr/>
          </p:nvSpPr>
          <p:spPr>
            <a:xfrm>
              <a:off x="11270319" y="1850129"/>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6" name="Conexão reta 45">
              <a:extLst>
                <a:ext uri="{FF2B5EF4-FFF2-40B4-BE49-F238E27FC236}">
                  <a16:creationId xmlns:a16="http://schemas.microsoft.com/office/drawing/2014/main" id="{59D44EAD-2FFF-4857-B36C-5E81BFDC6C8C}"/>
                </a:ext>
              </a:extLst>
            </p:cNvPr>
            <p:cNvCxnSpPr>
              <a:cxnSpLocks/>
              <a:stCxn id="11" idx="7"/>
              <a:endCxn id="44" idx="2"/>
            </p:cNvCxnSpPr>
            <p:nvPr/>
          </p:nvCxnSpPr>
          <p:spPr>
            <a:xfrm flipV="1">
              <a:off x="10479537" y="1916463"/>
              <a:ext cx="790782" cy="7131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xão reta 47">
              <a:extLst>
                <a:ext uri="{FF2B5EF4-FFF2-40B4-BE49-F238E27FC236}">
                  <a16:creationId xmlns:a16="http://schemas.microsoft.com/office/drawing/2014/main" id="{46FBBF21-A51B-47F9-B182-0DDABE3C416B}"/>
                </a:ext>
              </a:extLst>
            </p:cNvPr>
            <p:cNvCxnSpPr>
              <a:cxnSpLocks/>
              <a:stCxn id="11" idx="7"/>
              <a:endCxn id="43" idx="2"/>
            </p:cNvCxnSpPr>
            <p:nvPr/>
          </p:nvCxnSpPr>
          <p:spPr>
            <a:xfrm>
              <a:off x="10479537" y="1987774"/>
              <a:ext cx="798182" cy="7813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 name="Agrupar 61">
            <a:extLst>
              <a:ext uri="{FF2B5EF4-FFF2-40B4-BE49-F238E27FC236}">
                <a16:creationId xmlns:a16="http://schemas.microsoft.com/office/drawing/2014/main" id="{0AAADC67-0CCF-4CC1-82C6-0C9818FD80CC}"/>
              </a:ext>
            </a:extLst>
          </p:cNvPr>
          <p:cNvGrpSpPr/>
          <p:nvPr/>
        </p:nvGrpSpPr>
        <p:grpSpPr>
          <a:xfrm rot="21161342">
            <a:off x="10424804" y="4248659"/>
            <a:ext cx="939718" cy="509106"/>
            <a:chOff x="10628983" y="4168569"/>
            <a:chExt cx="939718" cy="509106"/>
          </a:xfrm>
        </p:grpSpPr>
        <p:sp>
          <p:nvSpPr>
            <p:cNvPr id="53" name="Retângulo 52">
              <a:extLst>
                <a:ext uri="{FF2B5EF4-FFF2-40B4-BE49-F238E27FC236}">
                  <a16:creationId xmlns:a16="http://schemas.microsoft.com/office/drawing/2014/main" id="{7FB0E113-1320-4356-A44E-1CA7123D1AEB}"/>
                </a:ext>
              </a:extLst>
            </p:cNvPr>
            <p:cNvSpPr/>
            <p:nvPr/>
          </p:nvSpPr>
          <p:spPr>
            <a:xfrm>
              <a:off x="11319274" y="4591079"/>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FD30E280-01D5-4E5B-8DA0-B70093843EEB}"/>
                </a:ext>
              </a:extLst>
            </p:cNvPr>
            <p:cNvSpPr/>
            <p:nvPr/>
          </p:nvSpPr>
          <p:spPr>
            <a:xfrm>
              <a:off x="11430119" y="4344762"/>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275C176E-8EC4-4D60-A891-87E0B65706A6}"/>
                </a:ext>
              </a:extLst>
            </p:cNvPr>
            <p:cNvSpPr/>
            <p:nvPr/>
          </p:nvSpPr>
          <p:spPr>
            <a:xfrm>
              <a:off x="11422719" y="4195317"/>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Conexão reta 55">
              <a:extLst>
                <a:ext uri="{FF2B5EF4-FFF2-40B4-BE49-F238E27FC236}">
                  <a16:creationId xmlns:a16="http://schemas.microsoft.com/office/drawing/2014/main" id="{C04D02ED-04AD-461D-A5C0-1E87A8AE642A}"/>
                </a:ext>
              </a:extLst>
            </p:cNvPr>
            <p:cNvCxnSpPr>
              <a:cxnSpLocks/>
              <a:stCxn id="27" idx="6"/>
            </p:cNvCxnSpPr>
            <p:nvPr/>
          </p:nvCxnSpPr>
          <p:spPr>
            <a:xfrm rot="438658" flipV="1">
              <a:off x="10637314" y="4229509"/>
              <a:ext cx="770552" cy="24635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exão reta 56">
              <a:extLst>
                <a:ext uri="{FF2B5EF4-FFF2-40B4-BE49-F238E27FC236}">
                  <a16:creationId xmlns:a16="http://schemas.microsoft.com/office/drawing/2014/main" id="{24A16446-D2BC-4DAD-B3FC-17D8D934D7B9}"/>
                </a:ext>
              </a:extLst>
            </p:cNvPr>
            <p:cNvCxnSpPr>
              <a:cxnSpLocks/>
              <a:stCxn id="27" idx="6"/>
              <a:endCxn id="54" idx="2"/>
            </p:cNvCxnSpPr>
            <p:nvPr/>
          </p:nvCxnSpPr>
          <p:spPr>
            <a:xfrm rot="438658" flipV="1">
              <a:off x="10628983" y="4359914"/>
              <a:ext cx="796924" cy="117102"/>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1" name="Retângulo 60">
              <a:extLst>
                <a:ext uri="{FF2B5EF4-FFF2-40B4-BE49-F238E27FC236}">
                  <a16:creationId xmlns:a16="http://schemas.microsoft.com/office/drawing/2014/main" id="{FA7A44FF-5BA7-494D-AB20-BB983F6CA8BB}"/>
                </a:ext>
              </a:extLst>
            </p:cNvPr>
            <p:cNvSpPr/>
            <p:nvPr/>
          </p:nvSpPr>
          <p:spPr>
            <a:xfrm rot="5400000">
              <a:off x="11265091" y="4374064"/>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7" name="CaixaDeTexto 66">
            <a:extLst>
              <a:ext uri="{FF2B5EF4-FFF2-40B4-BE49-F238E27FC236}">
                <a16:creationId xmlns:a16="http://schemas.microsoft.com/office/drawing/2014/main" id="{E619956B-B2E6-49AB-BE8B-275EF520C5A0}"/>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55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4</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344830"/>
            <a:chOff x="377350" y="549172"/>
            <a:chExt cx="10715875" cy="5344830"/>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77007" y="303309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Gyro.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715592"/>
              <a:ext cx="732078" cy="1296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5686672" y="2370705"/>
              <a:ext cx="380642" cy="1344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a:stCxn id="10" idx="6"/>
              <a:endCxn id="11" idx="0"/>
            </p:cNvCxnSpPr>
            <p:nvPr/>
          </p:nvCxnSpPr>
          <p:spPr>
            <a:xfrm flipV="1">
              <a:off x="5001961" y="2076243"/>
              <a:ext cx="2396123" cy="265991"/>
            </a:xfrm>
            <a:prstGeom prst="bentConnector4">
              <a:avLst>
                <a:gd name="adj1" fmla="val 22231"/>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736984" y="4446431"/>
              <a:ext cx="1181295" cy="1"/>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720281" y="3924874"/>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a:endCxn id="11" idx="2"/>
            </p:cNvCxnSpPr>
            <p:nvPr/>
          </p:nvCxnSpPr>
          <p:spPr>
            <a:xfrm rot="5400000" flipH="1" flipV="1">
              <a:off x="6768230" y="3295021"/>
              <a:ext cx="1259707"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24368" y="5354553"/>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a:off x="9762716" y="4716155"/>
              <a:ext cx="6090" cy="638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CaixaDeTexto 30">
            <a:extLst>
              <a:ext uri="{FF2B5EF4-FFF2-40B4-BE49-F238E27FC236}">
                <a16:creationId xmlns:a16="http://schemas.microsoft.com/office/drawing/2014/main" id="{CAFA227D-CD2D-437A-B992-1CDABE50E5E4}"/>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85985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5</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585667"/>
            <a:chOff x="377350" y="549172"/>
            <a:chExt cx="10715875" cy="5585667"/>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96804" y="3107555"/>
              <a:ext cx="1074768" cy="6308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Sonar</a:t>
              </a: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Sonar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422963"/>
              <a:ext cx="751875" cy="15896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4871572" y="2370705"/>
              <a:ext cx="1195742" cy="1052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p:cNvCxnSpPr>
            <p:nvPr/>
          </p:nvCxnSpPr>
          <p:spPr>
            <a:xfrm flipV="1">
              <a:off x="5001959" y="2048966"/>
              <a:ext cx="2396123" cy="265991"/>
            </a:xfrm>
            <a:prstGeom prst="bentConnector4">
              <a:avLst>
                <a:gd name="adj1" fmla="val 10375"/>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950048" y="3984791"/>
              <a:ext cx="968230" cy="461640"/>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933346" y="3463235"/>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p:cNvCxnSpPr>
            <p:nvPr/>
          </p:nvCxnSpPr>
          <p:spPr>
            <a:xfrm rot="16200000" flipV="1">
              <a:off x="7212114" y="3064200"/>
              <a:ext cx="798068"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11668" y="5595390"/>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flipH="1">
              <a:off x="9756106" y="4716155"/>
              <a:ext cx="6610"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532924DA-A7A0-4BA9-91A1-F271B895D809}"/>
              </a:ext>
            </a:extLst>
          </p:cNvPr>
          <p:cNvSpPr/>
          <p:nvPr/>
        </p:nvSpPr>
        <p:spPr>
          <a:xfrm>
            <a:off x="4150826" y="442735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cxnSp>
        <p:nvCxnSpPr>
          <p:cNvPr id="36" name="Conexão reta unidirecional 35">
            <a:extLst>
              <a:ext uri="{FF2B5EF4-FFF2-40B4-BE49-F238E27FC236}">
                <a16:creationId xmlns:a16="http://schemas.microsoft.com/office/drawing/2014/main" id="{42E68880-F34D-4965-BD22-BD72B6782958}"/>
              </a:ext>
            </a:extLst>
          </p:cNvPr>
          <p:cNvCxnSpPr>
            <a:endCxn id="31" idx="2"/>
          </p:cNvCxnSpPr>
          <p:nvPr/>
        </p:nvCxnSpPr>
        <p:spPr>
          <a:xfrm>
            <a:off x="3848244" y="5109852"/>
            <a:ext cx="30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xão: Ângulo Reto 37">
            <a:extLst>
              <a:ext uri="{FF2B5EF4-FFF2-40B4-BE49-F238E27FC236}">
                <a16:creationId xmlns:a16="http://schemas.microsoft.com/office/drawing/2014/main" id="{1455AC30-1B85-409F-B209-707D45E272E0}"/>
              </a:ext>
            </a:extLst>
          </p:cNvPr>
          <p:cNvCxnSpPr>
            <a:cxnSpLocks/>
            <a:stCxn id="31" idx="6"/>
            <a:endCxn id="45" idx="1"/>
          </p:cNvCxnSpPr>
          <p:nvPr/>
        </p:nvCxnSpPr>
        <p:spPr>
          <a:xfrm>
            <a:off x="6060491" y="5109852"/>
            <a:ext cx="1165140" cy="3803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tângulo 44">
            <a:extLst>
              <a:ext uri="{FF2B5EF4-FFF2-40B4-BE49-F238E27FC236}">
                <a16:creationId xmlns:a16="http://schemas.microsoft.com/office/drawing/2014/main" id="{F8CCDD1C-DDD3-4250-AD41-940AA78B7C4A}"/>
              </a:ext>
            </a:extLst>
          </p:cNvPr>
          <p:cNvSpPr/>
          <p:nvPr/>
        </p:nvSpPr>
        <p:spPr>
          <a:xfrm>
            <a:off x="7225631" y="5220495"/>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Send the information to the display.</a:t>
            </a:r>
          </a:p>
        </p:txBody>
      </p:sp>
      <p:cxnSp>
        <p:nvCxnSpPr>
          <p:cNvPr id="49" name="Conexão reta unidirecional 48">
            <a:extLst>
              <a:ext uri="{FF2B5EF4-FFF2-40B4-BE49-F238E27FC236}">
                <a16:creationId xmlns:a16="http://schemas.microsoft.com/office/drawing/2014/main" id="{34704446-B9FC-46D8-A951-204276FFE9A6}"/>
              </a:ext>
            </a:extLst>
          </p:cNvPr>
          <p:cNvCxnSpPr>
            <a:stCxn id="45" idx="3"/>
          </p:cNvCxnSpPr>
          <p:nvPr/>
        </p:nvCxnSpPr>
        <p:spPr>
          <a:xfrm>
            <a:off x="9887170" y="5490220"/>
            <a:ext cx="306211" cy="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95DDB8F7-D446-4DEC-B4EE-D44E3163F696}"/>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633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6</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834229303"/>
              </p:ext>
            </p:extLst>
          </p:nvPr>
        </p:nvGraphicFramePr>
        <p:xfrm>
          <a:off x="913794" y="3801828"/>
          <a:ext cx="2886741" cy="1828800"/>
        </p:xfrm>
        <a:graphic>
          <a:graphicData uri="http://schemas.openxmlformats.org/drawingml/2006/table">
            <a:tbl>
              <a:tblPr firstRow="1" bandRow="1">
                <a:tableStyleId>{5C22544A-7EE6-4342-B048-85BDC9FD1C3A}</a:tableStyleId>
              </a:tblPr>
              <a:tblGrid>
                <a:gridCol w="1307919">
                  <a:extLst>
                    <a:ext uri="{9D8B030D-6E8A-4147-A177-3AD203B41FA5}">
                      <a16:colId xmlns:a16="http://schemas.microsoft.com/office/drawing/2014/main" val="3915005502"/>
                    </a:ext>
                  </a:extLst>
                </a:gridCol>
                <a:gridCol w="1578822">
                  <a:extLst>
                    <a:ext uri="{9D8B030D-6E8A-4147-A177-3AD203B41FA5}">
                      <a16:colId xmlns:a16="http://schemas.microsoft.com/office/drawing/2014/main" val="1439416029"/>
                    </a:ext>
                  </a:extLst>
                </a:gridCol>
              </a:tblGrid>
              <a:tr h="341277">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MPU-6050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41277">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SDA</a:t>
                      </a:r>
                    </a:p>
                  </a:txBody>
                  <a:tcPr/>
                </a:tc>
                <a:extLst>
                  <a:ext uri="{0D108BD9-81ED-4DB2-BD59-A6C34878D82A}">
                    <a16:rowId xmlns:a16="http://schemas.microsoft.com/office/drawing/2014/main" val="748703062"/>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SCL</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SCL</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3B7F2D29-C010-46EE-ACFE-9DD4DAC494E7}"/>
              </a:ext>
            </a:extLst>
          </p:cNvPr>
          <p:cNvSpPr txBox="1"/>
          <p:nvPr/>
        </p:nvSpPr>
        <p:spPr>
          <a:xfrm>
            <a:off x="913794" y="1760400"/>
            <a:ext cx="10353761" cy="923330"/>
          </a:xfrm>
          <a:prstGeom prst="rect">
            <a:avLst/>
          </a:prstGeom>
          <a:noFill/>
        </p:spPr>
        <p:txBody>
          <a:bodyPr wrap="square">
            <a:spAutoFit/>
          </a:bodyPr>
          <a:lstStyle/>
          <a:p>
            <a:r>
              <a:rPr lang="en-GB" dirty="0"/>
              <a:t>This sensor uses I</a:t>
            </a:r>
            <a:r>
              <a:rPr lang="en-GB" sz="1400" dirty="0"/>
              <a:t>2</a:t>
            </a:r>
            <a:r>
              <a:rPr lang="en-GB" dirty="0"/>
              <a:t>C, so you have to connect the SDC and the SCL to the Arduino port's SDA and SCL, in this case the Arduino is the master and controls the MPU-6050, to facilitate this part of programming it was used the library Wire to handle the buffers.</a:t>
            </a:r>
          </a:p>
        </p:txBody>
      </p:sp>
      <p:sp>
        <p:nvSpPr>
          <p:cNvPr id="15" name="CaixaDeTexto 14">
            <a:extLst>
              <a:ext uri="{FF2B5EF4-FFF2-40B4-BE49-F238E27FC236}">
                <a16:creationId xmlns:a16="http://schemas.microsoft.com/office/drawing/2014/main" id="{6AF61CAC-2783-4730-9189-76E4CA722BAF}"/>
              </a:ext>
            </a:extLst>
          </p:cNvPr>
          <p:cNvSpPr txBox="1"/>
          <p:nvPr/>
        </p:nvSpPr>
        <p:spPr>
          <a:xfrm>
            <a:off x="6971507" y="3285067"/>
            <a:ext cx="4843720" cy="2862322"/>
          </a:xfrm>
          <a:prstGeom prst="rect">
            <a:avLst/>
          </a:prstGeom>
          <a:noFill/>
        </p:spPr>
        <p:txBody>
          <a:bodyPr wrap="square">
            <a:spAutoFit/>
          </a:bodyPr>
          <a:lstStyle/>
          <a:p>
            <a:r>
              <a:rPr lang="en-GB" dirty="0"/>
              <a:t>Procedure:</a:t>
            </a:r>
          </a:p>
          <a:p>
            <a:pPr marL="342900" indent="-342900">
              <a:buFont typeface="+mj-lt"/>
              <a:buAutoNum type="arabicPeriod"/>
            </a:pPr>
            <a:r>
              <a:rPr lang="en-GB" dirty="0"/>
              <a:t>Send a start sequence</a:t>
            </a:r>
          </a:p>
          <a:p>
            <a:pPr marL="342900" indent="-342900">
              <a:buFont typeface="+mj-lt"/>
              <a:buAutoNum type="arabicPeriod"/>
            </a:pPr>
            <a:r>
              <a:rPr lang="en-GB" dirty="0"/>
              <a:t>Send I2C address of the device with the R/W bit low (</a:t>
            </a:r>
            <a:r>
              <a:rPr lang="en-GB" dirty="0" err="1"/>
              <a:t>evenaddress</a:t>
            </a:r>
            <a:r>
              <a:rPr lang="en-GB" dirty="0"/>
              <a:t>)</a:t>
            </a:r>
          </a:p>
          <a:p>
            <a:pPr marL="342900" indent="-342900">
              <a:buFont typeface="+mj-lt"/>
              <a:buAutoNum type="arabicPeriod"/>
            </a:pPr>
            <a:r>
              <a:rPr lang="en-GB" dirty="0"/>
              <a:t>Send the Internal register address</a:t>
            </a:r>
          </a:p>
          <a:p>
            <a:pPr marL="342900" indent="-342900">
              <a:buFont typeface="+mj-lt"/>
              <a:buAutoNum type="arabicPeriod"/>
            </a:pPr>
            <a:r>
              <a:rPr lang="en-GB" dirty="0"/>
              <a:t>Send a start sequence again (repeated start)</a:t>
            </a:r>
          </a:p>
          <a:p>
            <a:pPr marL="342900" indent="-342900">
              <a:buFont typeface="+mj-lt"/>
              <a:buAutoNum type="arabicPeriod"/>
            </a:pPr>
            <a:r>
              <a:rPr lang="en-GB" dirty="0"/>
              <a:t>Send the I2C address of the device with the R/W bit high(odd address)</a:t>
            </a:r>
          </a:p>
          <a:p>
            <a:pPr marL="342900" indent="-342900">
              <a:buFont typeface="+mj-lt"/>
              <a:buAutoNum type="arabicPeriod"/>
            </a:pPr>
            <a:r>
              <a:rPr lang="en-GB" dirty="0"/>
              <a:t>Read data byte from the register</a:t>
            </a:r>
          </a:p>
          <a:p>
            <a:pPr marL="342900" indent="-342900">
              <a:buFont typeface="+mj-lt"/>
              <a:buAutoNum type="arabicPeriod"/>
            </a:pPr>
            <a:r>
              <a:rPr lang="en-GB" dirty="0"/>
              <a:t>Send the stop sequence.</a:t>
            </a:r>
          </a:p>
        </p:txBody>
      </p:sp>
      <p:sp>
        <p:nvSpPr>
          <p:cNvPr id="16" name="CaixaDeTexto 15">
            <a:extLst>
              <a:ext uri="{FF2B5EF4-FFF2-40B4-BE49-F238E27FC236}">
                <a16:creationId xmlns:a16="http://schemas.microsoft.com/office/drawing/2014/main" id="{86101E39-2A8A-4369-9DAA-F818FAEDFA5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5469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7</a:t>
            </a:fld>
            <a:endParaRPr lang="en-GB"/>
          </a:p>
        </p:txBody>
      </p:sp>
      <p:pic>
        <p:nvPicPr>
          <p:cNvPr id="6" name="Imagem 5">
            <a:extLst>
              <a:ext uri="{FF2B5EF4-FFF2-40B4-BE49-F238E27FC236}">
                <a16:creationId xmlns:a16="http://schemas.microsoft.com/office/drawing/2014/main" id="{919C22A2-AEEC-4E7B-A438-AE96295EE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30" y="3129564"/>
            <a:ext cx="8678486" cy="2648320"/>
          </a:xfrm>
          <a:prstGeom prst="rect">
            <a:avLst/>
          </a:prstGeom>
        </p:spPr>
      </p:pic>
      <p:pic>
        <p:nvPicPr>
          <p:cNvPr id="7" name="Imagem 6">
            <a:extLst>
              <a:ext uri="{FF2B5EF4-FFF2-40B4-BE49-F238E27FC236}">
                <a16:creationId xmlns:a16="http://schemas.microsoft.com/office/drawing/2014/main" id="{5442E5AC-00F8-4499-8246-1448E4F5C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184" y="2004507"/>
            <a:ext cx="3686689" cy="1019317"/>
          </a:xfrm>
          <a:prstGeom prst="rect">
            <a:avLst/>
          </a:prstGeom>
        </p:spPr>
      </p:pic>
      <p:pic>
        <p:nvPicPr>
          <p:cNvPr id="5" name="Imagem 4">
            <a:extLst>
              <a:ext uri="{FF2B5EF4-FFF2-40B4-BE49-F238E27FC236}">
                <a16:creationId xmlns:a16="http://schemas.microsoft.com/office/drawing/2014/main" id="{4C4FE3B3-6034-4754-9B9C-1D4351A03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7" y="1580050"/>
            <a:ext cx="6705881" cy="2230602"/>
          </a:xfrm>
          <a:prstGeom prst="rect">
            <a:avLst/>
          </a:prstGeom>
        </p:spPr>
      </p:pic>
      <p:pic>
        <p:nvPicPr>
          <p:cNvPr id="9" name="Imagem 8">
            <a:extLst>
              <a:ext uri="{FF2B5EF4-FFF2-40B4-BE49-F238E27FC236}">
                <a16:creationId xmlns:a16="http://schemas.microsoft.com/office/drawing/2014/main" id="{0E6AA0FB-1F78-44A8-B084-7F7212CC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459" y="5215831"/>
            <a:ext cx="1705213" cy="562053"/>
          </a:xfrm>
          <a:prstGeom prst="rect">
            <a:avLst/>
          </a:prstGeom>
        </p:spPr>
      </p:pic>
      <p:pic>
        <p:nvPicPr>
          <p:cNvPr id="12" name="Imagem 11">
            <a:extLst>
              <a:ext uri="{FF2B5EF4-FFF2-40B4-BE49-F238E27FC236}">
                <a16:creationId xmlns:a16="http://schemas.microsoft.com/office/drawing/2014/main" id="{0FA5B307-6D5C-4B7A-B765-4B0FFC113C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585" y="4014623"/>
            <a:ext cx="2337870" cy="1763261"/>
          </a:xfrm>
          <a:prstGeom prst="rect">
            <a:avLst/>
          </a:prstGeom>
        </p:spPr>
      </p:pic>
    </p:spTree>
    <p:extLst>
      <p:ext uri="{BB962C8B-B14F-4D97-AF65-F5344CB8AC3E}">
        <p14:creationId xmlns:p14="http://schemas.microsoft.com/office/powerpoint/2010/main" val="5022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8</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111389156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pic>
        <p:nvPicPr>
          <p:cNvPr id="7" name="Imagem 6">
            <a:extLst>
              <a:ext uri="{FF2B5EF4-FFF2-40B4-BE49-F238E27FC236}">
                <a16:creationId xmlns:a16="http://schemas.microsoft.com/office/drawing/2014/main" id="{27311A19-3BC3-4381-B978-16BA24A96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733" y="3949004"/>
            <a:ext cx="3558927" cy="2373798"/>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646331"/>
          </a:xfrm>
          <a:prstGeom prst="rect">
            <a:avLst/>
          </a:prstGeom>
          <a:noFill/>
        </p:spPr>
        <p:txBody>
          <a:bodyPr wrap="square" rtlCol="0">
            <a:spAutoFit/>
          </a:bodyPr>
          <a:lstStyle/>
          <a:p>
            <a:pPr algn="just"/>
            <a:r>
              <a:rPr lang="en-GB" dirty="0"/>
              <a:t>	Frist think it was done was </a:t>
            </a:r>
            <a:r>
              <a:rPr lang="en-US" dirty="0"/>
              <a:t>making sure the servo can move the platform to do that it was calculated the torque that the motor needed to do to cancel the one generated by the ball at the end of the platform:</a:t>
            </a:r>
            <a:endParaRPr lang="en-GB" dirty="0"/>
          </a:p>
        </p:txBody>
      </p:sp>
      <p:sp>
        <p:nvSpPr>
          <p:cNvPr id="14" name="CaixaDeTexto 13">
            <a:extLst>
              <a:ext uri="{FF2B5EF4-FFF2-40B4-BE49-F238E27FC236}">
                <a16:creationId xmlns:a16="http://schemas.microsoft.com/office/drawing/2014/main" id="{7474356A-AB40-4DFB-B1D1-C0B34694AE88}"/>
              </a:ext>
            </a:extLst>
          </p:cNvPr>
          <p:cNvSpPr txBox="1"/>
          <p:nvPr/>
        </p:nvSpPr>
        <p:spPr>
          <a:xfrm>
            <a:off x="701335" y="2505670"/>
            <a:ext cx="10566222" cy="646331"/>
          </a:xfrm>
          <a:prstGeom prst="rect">
            <a:avLst/>
          </a:prstGeom>
          <a:noFill/>
        </p:spPr>
        <p:txBody>
          <a:bodyPr wrap="square" rtlCol="0">
            <a:spAutoFit/>
          </a:bodyPr>
          <a:lstStyle/>
          <a:p>
            <a:pPr algn="just"/>
            <a:r>
              <a:rPr lang="en-GB" dirty="0"/>
              <a:t>	</a:t>
            </a:r>
            <a:r>
              <a:rPr lang="en-US" dirty="0"/>
              <a:t> Since the board is not in equilibrium due to the sensor binning attached to the end of it, I calculated this extra torque by putting a weight in a position such as the platform is in equilibrium:</a:t>
            </a:r>
            <a:endParaRPr lang="en-GB" dirty="0"/>
          </a:p>
        </p:txBody>
      </p:sp>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76883504-7ECA-4BB9-9745-B547A3DDA0EF}"/>
                  </a:ext>
                </a:extLst>
              </p:cNvPr>
              <p:cNvSpPr txBox="1"/>
              <p:nvPr/>
            </p:nvSpPr>
            <p:spPr>
              <a:xfrm>
                <a:off x="9025282" y="3359085"/>
                <a:ext cx="199983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𝑇</m:t>
                      </m:r>
                      <m:r>
                        <a:rPr lang="pt-PT" b="0" i="1" smtClean="0">
                          <a:latin typeface="Cambria Math" panose="02040503050406030204" pitchFamily="18" charset="0"/>
                        </a:rPr>
                        <m:t>=</m:t>
                      </m:r>
                      <m:r>
                        <a:rPr lang="pt-PT" b="0" i="1" smtClean="0">
                          <a:latin typeface="Cambria Math" panose="02040503050406030204" pitchFamily="18" charset="0"/>
                        </a:rPr>
                        <m:t>𝑊</m:t>
                      </m:r>
                      <m:r>
                        <a:rPr lang="pt-PT" b="0" i="1" smtClean="0">
                          <a:latin typeface="Cambria Math" panose="02040503050406030204" pitchFamily="18" charset="0"/>
                        </a:rPr>
                        <m:t>∗</m:t>
                      </m:r>
                      <m:r>
                        <a:rPr lang="pt-PT" b="0" i="1" smtClean="0">
                          <a:latin typeface="Cambria Math" panose="02040503050406030204" pitchFamily="18" charset="0"/>
                        </a:rPr>
                        <m:t>𝑔</m:t>
                      </m:r>
                      <m:r>
                        <a:rPr lang="pt-PT" b="0" i="1" smtClean="0">
                          <a:latin typeface="Cambria Math" panose="02040503050406030204" pitchFamily="18" charset="0"/>
                        </a:rPr>
                        <m:t>∗</m:t>
                      </m:r>
                      <m:r>
                        <a:rPr lang="pt-PT" b="0" i="1" smtClean="0">
                          <a:latin typeface="Cambria Math" panose="02040503050406030204" pitchFamily="18" charset="0"/>
                        </a:rPr>
                        <m:t>𝑑</m:t>
                      </m:r>
                    </m:oMath>
                  </m:oMathPara>
                </a14:m>
                <a:endParaRPr lang="en-GB" dirty="0"/>
              </a:p>
            </p:txBody>
          </p:sp>
        </mc:Choice>
        <mc:Fallback>
          <p:sp>
            <p:nvSpPr>
              <p:cNvPr id="16" name="CaixaDeTexto 15">
                <a:extLst>
                  <a:ext uri="{FF2B5EF4-FFF2-40B4-BE49-F238E27FC236}">
                    <a16:creationId xmlns:a16="http://schemas.microsoft.com/office/drawing/2014/main" id="{76883504-7ECA-4BB9-9745-B547A3DDA0EF}"/>
                  </a:ext>
                </a:extLst>
              </p:cNvPr>
              <p:cNvSpPr txBox="1">
                <a:spLocks noRot="1" noChangeAspect="1" noMove="1" noResize="1" noEditPoints="1" noAdjustHandles="1" noChangeArrowheads="1" noChangeShapeType="1" noTextEdit="1"/>
              </p:cNvSpPr>
              <p:nvPr/>
            </p:nvSpPr>
            <p:spPr>
              <a:xfrm>
                <a:off x="9025282" y="3359085"/>
                <a:ext cx="1999835" cy="369332"/>
              </a:xfrm>
              <a:prstGeom prst="rect">
                <a:avLst/>
              </a:prstGeom>
              <a:blipFill>
                <a:blip r:embed="rId3"/>
                <a:stretch>
                  <a:fillRect b="-8197"/>
                </a:stretch>
              </a:blipFill>
            </p:spPr>
            <p:txBody>
              <a:bodyPr/>
              <a:lstStyle/>
              <a:p>
                <a:r>
                  <a:rPr lang="en-GB">
                    <a:noFill/>
                  </a:rPr>
                  <a:t> </a:t>
                </a:r>
              </a:p>
            </p:txBody>
          </p:sp>
        </mc:Fallback>
      </mc:AlternateContent>
      <p:pic>
        <p:nvPicPr>
          <p:cNvPr id="18" name="Imagem 17">
            <a:extLst>
              <a:ext uri="{FF2B5EF4-FFF2-40B4-BE49-F238E27FC236}">
                <a16:creationId xmlns:a16="http://schemas.microsoft.com/office/drawing/2014/main" id="{A0B74781-B3C0-4C35-94E8-E1B1F9875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03" y="4139029"/>
            <a:ext cx="4648109" cy="1934113"/>
          </a:xfrm>
          <a:prstGeom prst="rect">
            <a:avLst/>
          </a:prstGeom>
        </p:spPr>
      </p:pic>
      <p:sp>
        <p:nvSpPr>
          <p:cNvPr id="19" name="CaixaDeTexto 18">
            <a:extLst>
              <a:ext uri="{FF2B5EF4-FFF2-40B4-BE49-F238E27FC236}">
                <a16:creationId xmlns:a16="http://schemas.microsoft.com/office/drawing/2014/main" id="{701CA01F-DEAE-477B-8526-157BB61B6F36}"/>
              </a:ext>
            </a:extLst>
          </p:cNvPr>
          <p:cNvSpPr txBox="1"/>
          <p:nvPr/>
        </p:nvSpPr>
        <p:spPr>
          <a:xfrm>
            <a:off x="8930936" y="3879542"/>
            <a:ext cx="2590726" cy="369332"/>
          </a:xfrm>
          <a:prstGeom prst="rect">
            <a:avLst/>
          </a:prstGeom>
          <a:noFill/>
        </p:spPr>
        <p:txBody>
          <a:bodyPr wrap="square" rtlCol="0">
            <a:spAutoFit/>
          </a:bodyPr>
          <a:lstStyle/>
          <a:p>
            <a:r>
              <a:rPr lang="en-GB" dirty="0"/>
              <a:t>T</a:t>
            </a:r>
            <a:r>
              <a:rPr lang="en-GB" sz="1200" dirty="0"/>
              <a:t>res</a:t>
            </a:r>
            <a:r>
              <a:rPr lang="en-GB" dirty="0"/>
              <a:t> = </a:t>
            </a:r>
            <a:r>
              <a:rPr lang="pt-PT" dirty="0"/>
              <a:t>5.4936x10   </a:t>
            </a:r>
            <a:r>
              <a:rPr lang="pt-PT" dirty="0" err="1"/>
              <a:t>N.m</a:t>
            </a:r>
            <a:endParaRPr lang="en-GB" dirty="0"/>
          </a:p>
        </p:txBody>
      </p:sp>
      <p:sp>
        <p:nvSpPr>
          <p:cNvPr id="21" name="CaixaDeTexto 20">
            <a:extLst>
              <a:ext uri="{FF2B5EF4-FFF2-40B4-BE49-F238E27FC236}">
                <a16:creationId xmlns:a16="http://schemas.microsoft.com/office/drawing/2014/main" id="{80BF0255-E2E3-4AA7-883F-9ACE1611C01C}"/>
              </a:ext>
            </a:extLst>
          </p:cNvPr>
          <p:cNvSpPr txBox="1"/>
          <p:nvPr/>
        </p:nvSpPr>
        <p:spPr>
          <a:xfrm>
            <a:off x="10522258" y="3789336"/>
            <a:ext cx="387871" cy="307777"/>
          </a:xfrm>
          <a:prstGeom prst="rect">
            <a:avLst/>
          </a:prstGeom>
          <a:noFill/>
        </p:spPr>
        <p:txBody>
          <a:bodyPr wrap="square">
            <a:spAutoFit/>
          </a:bodyPr>
          <a:lstStyle/>
          <a:p>
            <a:r>
              <a:rPr lang="pt-PT" sz="1400" dirty="0"/>
              <a:t>-3</a:t>
            </a:r>
            <a:endParaRPr lang="en-GB" sz="1400" dirty="0"/>
          </a:p>
        </p:txBody>
      </p:sp>
      <p:sp>
        <p:nvSpPr>
          <p:cNvPr id="22" name="CaixaDeTexto 21">
            <a:extLst>
              <a:ext uri="{FF2B5EF4-FFF2-40B4-BE49-F238E27FC236}">
                <a16:creationId xmlns:a16="http://schemas.microsoft.com/office/drawing/2014/main" id="{CD66D92F-5CAC-4165-A177-56820F536CCD}"/>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2655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9</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369332"/>
          </a:xfrm>
          <a:prstGeom prst="rect">
            <a:avLst/>
          </a:prstGeom>
          <a:noFill/>
        </p:spPr>
        <p:txBody>
          <a:bodyPr wrap="square" rtlCol="0">
            <a:spAutoFit/>
          </a:bodyPr>
          <a:lstStyle/>
          <a:p>
            <a:pPr algn="just"/>
            <a:r>
              <a:rPr lang="en-GB" dirty="0"/>
              <a:t>	Them it was calculated the torque with the ball at the end of the platform:</a:t>
            </a:r>
          </a:p>
        </p:txBody>
      </p:sp>
      <p:sp>
        <p:nvSpPr>
          <p:cNvPr id="16" name="CaixaDeTexto 15">
            <a:extLst>
              <a:ext uri="{FF2B5EF4-FFF2-40B4-BE49-F238E27FC236}">
                <a16:creationId xmlns:a16="http://schemas.microsoft.com/office/drawing/2014/main" id="{707189FC-B9AA-472C-8F64-6F9E5940235A}"/>
              </a:ext>
            </a:extLst>
          </p:cNvPr>
          <p:cNvSpPr txBox="1"/>
          <p:nvPr/>
        </p:nvSpPr>
        <p:spPr>
          <a:xfrm>
            <a:off x="8549195" y="1580050"/>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549195" y="1995698"/>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dirty="0"/>
              <a:t>0.718   </a:t>
            </a:r>
            <a:r>
              <a:rPr lang="pt-PT" dirty="0" err="1"/>
              <a:t>N.m</a:t>
            </a:r>
            <a:endParaRPr lang="en-GB" dirty="0"/>
          </a:p>
        </p:txBody>
      </p:sp>
      <p:sp>
        <p:nvSpPr>
          <p:cNvPr id="3" name="CaixaDeTexto 2">
            <a:extLst>
              <a:ext uri="{FF2B5EF4-FFF2-40B4-BE49-F238E27FC236}">
                <a16:creationId xmlns:a16="http://schemas.microsoft.com/office/drawing/2014/main" id="{7605CE10-B91B-4481-B2C8-DC78A56882D1}"/>
              </a:ext>
            </a:extLst>
          </p:cNvPr>
          <p:cNvSpPr txBox="1"/>
          <p:nvPr/>
        </p:nvSpPr>
        <p:spPr>
          <a:xfrm>
            <a:off x="701335" y="2539014"/>
            <a:ext cx="10972802" cy="646331"/>
          </a:xfrm>
          <a:prstGeom prst="rect">
            <a:avLst/>
          </a:prstGeom>
          <a:noFill/>
        </p:spPr>
        <p:txBody>
          <a:bodyPr wrap="square" rtlCol="0">
            <a:spAutoFit/>
          </a:bodyPr>
          <a:lstStyle/>
          <a:p>
            <a:pPr algn="just"/>
            <a:r>
              <a:rPr lang="en-GB" dirty="0"/>
              <a:t>	B</a:t>
            </a:r>
            <a:r>
              <a:rPr lang="en-US" dirty="0"/>
              <a:t>y checking in the datasheet the servo motor SG90 was a torque of 2.5 Kg-cm this mean that the motor will stall when a weight of 2.5 Kg it is hanging from a 1 cm long arm that is attached to the motor spindle,</a:t>
            </a:r>
            <a:endParaRPr lang="en-GB" dirty="0"/>
          </a:p>
        </p:txBody>
      </p:sp>
      <p:sp>
        <p:nvSpPr>
          <p:cNvPr id="6" name="CaixaDeTexto 5">
            <a:extLst>
              <a:ext uri="{FF2B5EF4-FFF2-40B4-BE49-F238E27FC236}">
                <a16:creationId xmlns:a16="http://schemas.microsoft.com/office/drawing/2014/main" id="{54DBE1BD-DECC-42D6-A5F4-E3F5738B664C}"/>
              </a:ext>
            </a:extLst>
          </p:cNvPr>
          <p:cNvSpPr txBox="1"/>
          <p:nvPr/>
        </p:nvSpPr>
        <p:spPr>
          <a:xfrm>
            <a:off x="3151573" y="3533313"/>
            <a:ext cx="8115984" cy="646331"/>
          </a:xfrm>
          <a:prstGeom prst="rect">
            <a:avLst/>
          </a:prstGeom>
          <a:noFill/>
        </p:spPr>
        <p:txBody>
          <a:bodyPr wrap="square" rtlCol="0">
            <a:spAutoFit/>
          </a:bodyPr>
          <a:lstStyle/>
          <a:p>
            <a:pPr algn="just"/>
            <a:r>
              <a:rPr lang="en-GB" dirty="0"/>
              <a:t>so since the motor was a arm of 3 cm the maximum wight that the motor can move is </a:t>
            </a:r>
            <a:r>
              <a:rPr lang="pt-PT" dirty="0"/>
              <a:t>0.833 Kg.</a:t>
            </a:r>
            <a:endParaRPr lang="en-GB" dirty="0"/>
          </a:p>
        </p:txBody>
      </p:sp>
      <p:pic>
        <p:nvPicPr>
          <p:cNvPr id="9" name="Imagem 8">
            <a:extLst>
              <a:ext uri="{FF2B5EF4-FFF2-40B4-BE49-F238E27FC236}">
                <a16:creationId xmlns:a16="http://schemas.microsoft.com/office/drawing/2014/main" id="{19CF5D06-D744-4532-B90F-1E7B9D98F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706" y="4179644"/>
            <a:ext cx="2682917" cy="2320217"/>
          </a:xfrm>
          <a:prstGeom prst="rect">
            <a:avLst/>
          </a:prstGeom>
        </p:spPr>
      </p:pic>
      <p:graphicFrame>
        <p:nvGraphicFramePr>
          <p:cNvPr id="20" name="Tabela 8">
            <a:extLst>
              <a:ext uri="{FF2B5EF4-FFF2-40B4-BE49-F238E27FC236}">
                <a16:creationId xmlns:a16="http://schemas.microsoft.com/office/drawing/2014/main" id="{72715F58-293A-4815-B6FA-DE7548AAC25A}"/>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1" name="CaixaDeTexto 20">
            <a:extLst>
              <a:ext uri="{FF2B5EF4-FFF2-40B4-BE49-F238E27FC236}">
                <a16:creationId xmlns:a16="http://schemas.microsoft.com/office/drawing/2014/main" id="{D35B8EF7-C7BD-4C2D-959C-6448E9443035}"/>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3833374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ósia">
  <a:themeElements>
    <a:clrScheme name="Ardósia">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Ardó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ó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TM04033929[[fn=Ardósia]]</Template>
  <TotalTime>194</TotalTime>
  <Words>1438</Words>
  <Application>Microsoft Office PowerPoint</Application>
  <PresentationFormat>Ecrã Panorâmico</PresentationFormat>
  <Paragraphs>233</Paragraphs>
  <Slides>19</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19</vt:i4>
      </vt:variant>
    </vt:vector>
  </HeadingPairs>
  <TitlesOfParts>
    <vt:vector size="25" baseType="lpstr">
      <vt:lpstr>Bahnschrift SemiLight SemiConde</vt:lpstr>
      <vt:lpstr>Calibri</vt:lpstr>
      <vt:lpstr>Calisto MT</vt:lpstr>
      <vt:lpstr>Cambria Math</vt:lpstr>
      <vt:lpstr>Wingdings 2</vt:lpstr>
      <vt:lpstr>Ardósia</vt:lpstr>
      <vt:lpstr> Balance Contol of a Ball</vt:lpstr>
      <vt:lpstr>Introdution</vt:lpstr>
      <vt:lpstr>List of Components</vt:lpstr>
      <vt:lpstr>Apresentação do PowerPoint</vt:lpstr>
      <vt:lpstr>Apresentação do PowerPoint</vt:lpstr>
      <vt:lpstr>MPU-6050 (Acce. and gyroscope module 3 axes)</vt:lpstr>
      <vt:lpstr>MPU-6050 (Acce. and gyroscope module 3 axes)</vt:lpstr>
      <vt:lpstr> SG90 (Servo motor)</vt:lpstr>
      <vt:lpstr> SG90 (Servo motor)</vt:lpstr>
      <vt:lpstr> SG90 (Servo motor)</vt:lpstr>
      <vt:lpstr> SG90 (Servo motor)</vt:lpstr>
      <vt:lpstr> HC-SR04 (Sonar)</vt:lpstr>
      <vt:lpstr> HC-SR04 (Sonar)</vt:lpstr>
      <vt:lpstr>HDSP-B0xE (4 digit seven 7 display)</vt:lpstr>
      <vt:lpstr>Controle: PID (Proportional–Integral–Derivative)</vt:lpstr>
      <vt:lpstr>Tuning PID</vt:lpstr>
      <vt:lpstr>PID</vt:lpstr>
      <vt:lpstr>PID</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Pedro Rossa</dc:creator>
  <cp:lastModifiedBy>Pedro Rossa</cp:lastModifiedBy>
  <cp:revision>22</cp:revision>
  <dcterms:created xsi:type="dcterms:W3CDTF">2020-07-30T10:49:13Z</dcterms:created>
  <dcterms:modified xsi:type="dcterms:W3CDTF">2020-07-30T14:03:20Z</dcterms:modified>
</cp:coreProperties>
</file>